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sldIdLst>
    <p:sldId id="256" r:id="rId2"/>
    <p:sldId id="257" r:id="rId3"/>
    <p:sldId id="258" r:id="rId4"/>
    <p:sldId id="259" r:id="rId5"/>
    <p:sldId id="264" r:id="rId6"/>
    <p:sldId id="265" r:id="rId7"/>
    <p:sldId id="266" r:id="rId8"/>
    <p:sldId id="267" r:id="rId9"/>
    <p:sldId id="268" r:id="rId10"/>
    <p:sldId id="276" r:id="rId11"/>
    <p:sldId id="282" r:id="rId12"/>
    <p:sldId id="278" r:id="rId13"/>
    <p:sldId id="263" r:id="rId14"/>
    <p:sldId id="279" r:id="rId15"/>
    <p:sldId id="270" r:id="rId16"/>
    <p:sldId id="284" r:id="rId17"/>
    <p:sldId id="271" r:id="rId18"/>
    <p:sldId id="281" r:id="rId19"/>
    <p:sldId id="283" r:id="rId20"/>
    <p:sldId id="273" r:id="rId21"/>
    <p:sldId id="280" r:id="rId22"/>
    <p:sldId id="285" r:id="rId23"/>
    <p:sldId id="286" r:id="rId24"/>
    <p:sldId id="262" r:id="rId25"/>
    <p:sldId id="26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smtClean="0"/>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smtClean="0"/>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B61BEF0D-F0BB-DE4B-95CE-6DB70DBA9567}" type="datetimeFigureOut">
              <a:rPr lang="en-US" dirty="0"/>
              <a:pPr/>
              <a:t>2/6/2019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2/6/2019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752086" y="1896415"/>
            <a:ext cx="8915399" cy="2262781"/>
          </a:xfrm>
        </p:spPr>
        <p:txBody>
          <a:bodyPr>
            <a:normAutofit/>
          </a:bodyPr>
          <a:lstStyle/>
          <a:p>
            <a:pPr algn="just"/>
            <a:r>
              <a:rPr lang="it-IT" sz="2400" b="1" dirty="0" smtClean="0">
                <a:latin typeface="Arial" panose="020B0604020202020204" pitchFamily="34" charset="0"/>
                <a:cs typeface="Arial" panose="020B0604020202020204" pitchFamily="34" charset="0"/>
              </a:rPr>
              <a:t>Disposizioni </a:t>
            </a:r>
            <a:r>
              <a:rPr lang="it-IT" sz="2400" b="1" dirty="0">
                <a:latin typeface="Arial" panose="020B0604020202020204" pitchFamily="34" charset="0"/>
                <a:cs typeface="Arial" panose="020B0604020202020204" pitchFamily="34" charset="0"/>
              </a:rPr>
              <a:t>urgenti in materia di reddito di cittadinanza e di pensioni. Decreto-Legge n. 4 del 28 gennaio </a:t>
            </a:r>
            <a:r>
              <a:rPr lang="it-IT" sz="2400" b="1" dirty="0" smtClean="0">
                <a:latin typeface="Arial" panose="020B0604020202020204" pitchFamily="34" charset="0"/>
                <a:cs typeface="Arial" panose="020B0604020202020204" pitchFamily="34" charset="0"/>
              </a:rPr>
              <a:t>2019</a:t>
            </a:r>
            <a:br>
              <a:rPr lang="it-IT" sz="2400" b="1" dirty="0" smtClean="0">
                <a:latin typeface="Arial" panose="020B0604020202020204" pitchFamily="34" charset="0"/>
                <a:cs typeface="Arial" panose="020B0604020202020204" pitchFamily="34" charset="0"/>
              </a:rPr>
            </a:br>
            <a:r>
              <a:rPr lang="it-IT" sz="2400" b="1" dirty="0" smtClean="0">
                <a:latin typeface="Arial" panose="020B0604020202020204" pitchFamily="34" charset="0"/>
                <a:cs typeface="Arial" panose="020B0604020202020204" pitchFamily="34" charset="0"/>
              </a:rPr>
              <a:t>(</a:t>
            </a:r>
            <a:r>
              <a:rPr lang="it-IT" sz="2400" b="1" dirty="0">
                <a:latin typeface="Arial" panose="020B0604020202020204" pitchFamily="34" charset="0"/>
                <a:cs typeface="Arial" panose="020B0604020202020204" pitchFamily="34" charset="0"/>
              </a:rPr>
              <a:t>Gazzetta Ufficiale n° 23 del 28/01/2019). </a:t>
            </a:r>
            <a:endParaRPr lang="it-IT" sz="2400" dirty="0">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p:txBody>
          <a:bodyPr>
            <a:normAutofit/>
          </a:bodyPr>
          <a:lstStyle/>
          <a:p>
            <a:r>
              <a:rPr lang="it-IT" sz="2800" b="1" dirty="0" err="1" smtClean="0"/>
              <a:t>Filctem</a:t>
            </a:r>
            <a:r>
              <a:rPr lang="it-IT" sz="2800" b="1" dirty="0" smtClean="0"/>
              <a:t>  </a:t>
            </a:r>
            <a:r>
              <a:rPr lang="it-IT" sz="2800" b="1" dirty="0" smtClean="0"/>
              <a:t>6 </a:t>
            </a:r>
            <a:r>
              <a:rPr lang="it-IT" sz="2800" b="1" dirty="0" smtClean="0"/>
              <a:t>febbraio 2019  Roma</a:t>
            </a:r>
            <a:endParaRPr lang="it-IT" sz="2800" b="1"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40218" y="811655"/>
            <a:ext cx="1079746" cy="1435427"/>
          </a:xfrm>
          <a:prstGeom prst="rect">
            <a:avLst/>
          </a:prstGeom>
        </p:spPr>
      </p:pic>
      <p:sp>
        <p:nvSpPr>
          <p:cNvPr id="7" name="Rettangolo 6"/>
          <p:cNvSpPr/>
          <p:nvPr/>
        </p:nvSpPr>
        <p:spPr>
          <a:xfrm>
            <a:off x="5184520" y="2247082"/>
            <a:ext cx="1591141" cy="369332"/>
          </a:xfrm>
          <a:prstGeom prst="rect">
            <a:avLst/>
          </a:prstGeom>
        </p:spPr>
        <p:txBody>
          <a:bodyPr wrap="none">
            <a:spAutoFit/>
          </a:bodyPr>
          <a:lstStyle/>
          <a:p>
            <a:pPr>
              <a:spcAft>
                <a:spcPts val="0"/>
              </a:spcAft>
            </a:pPr>
            <a:r>
              <a:rPr lang="it-IT" b="1" kern="50" dirty="0">
                <a:latin typeface="Liberation Serif"/>
                <a:ea typeface="Arial Unicode MS" panose="020B0604020202020204" pitchFamily="34" charset="-128"/>
                <a:cs typeface="Lucida Sans"/>
              </a:rPr>
              <a:t>Area Welfare</a:t>
            </a:r>
            <a:endParaRPr lang="it-IT" kern="50" dirty="0">
              <a:effectLst/>
              <a:latin typeface="Liberation Serif"/>
              <a:ea typeface="Arial Unicode MS" panose="020B0604020202020204" pitchFamily="34" charset="-128"/>
              <a:cs typeface="Lucida Sans"/>
            </a:endParaRPr>
          </a:p>
        </p:txBody>
      </p:sp>
    </p:spTree>
    <p:extLst>
      <p:ext uri="{BB962C8B-B14F-4D97-AF65-F5344CB8AC3E}">
        <p14:creationId xmlns:p14="http://schemas.microsoft.com/office/powerpoint/2010/main" val="16188555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2583" y="1455811"/>
            <a:ext cx="8240346" cy="4094983"/>
          </a:xfrm>
          <a:prstGeom prst="rect">
            <a:avLst/>
          </a:prstGeom>
        </p:spPr>
      </p:pic>
      <p:sp>
        <p:nvSpPr>
          <p:cNvPr id="6" name="Rettangolo 5"/>
          <p:cNvSpPr/>
          <p:nvPr/>
        </p:nvSpPr>
        <p:spPr>
          <a:xfrm>
            <a:off x="2122583" y="1352282"/>
            <a:ext cx="8240346" cy="10303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t>Effetti dell’anticipo pensionistico con quota 100</a:t>
            </a:r>
            <a:endParaRPr lang="it-IT" b="1" dirty="0"/>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Tree>
    <p:extLst>
      <p:ext uri="{BB962C8B-B14F-4D97-AF65-F5344CB8AC3E}">
        <p14:creationId xmlns:p14="http://schemas.microsoft.com/office/powerpoint/2010/main" val="4778241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6277" y="0"/>
            <a:ext cx="7479446" cy="6858000"/>
          </a:xfrm>
          <a:prstGeom prst="rect">
            <a:avLst/>
          </a:prstGeom>
        </p:spPr>
      </p:pic>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Tree>
    <p:extLst>
      <p:ext uri="{BB962C8B-B14F-4D97-AF65-F5344CB8AC3E}">
        <p14:creationId xmlns:p14="http://schemas.microsoft.com/office/powerpoint/2010/main" val="24635058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90164" y="762490"/>
            <a:ext cx="8718997" cy="6095510"/>
          </a:xfrm>
          <a:prstGeom prst="rect">
            <a:avLst/>
          </a:prstGeom>
        </p:spPr>
      </p:pic>
      <p:sp>
        <p:nvSpPr>
          <p:cNvPr id="3" name="Rettangolo 2"/>
          <p:cNvSpPr/>
          <p:nvPr/>
        </p:nvSpPr>
        <p:spPr>
          <a:xfrm>
            <a:off x="1790163" y="762490"/>
            <a:ext cx="8718997" cy="9144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2400" dirty="0" smtClean="0">
                <a:ln w="0"/>
                <a:solidFill>
                  <a:schemeClr val="accent1"/>
                </a:solidFill>
                <a:effectLst>
                  <a:outerShdw blurRad="38100" dist="25400" dir="5400000" algn="ctr" rotWithShape="0">
                    <a:srgbClr val="6E747A">
                      <a:alpha val="43000"/>
                    </a:srgbClr>
                  </a:outerShdw>
                </a:effectLst>
              </a:rPr>
              <a:t>COEFFICIENTI DI TRASFORMAZIONE</a:t>
            </a:r>
            <a:endParaRPr lang="it-IT" sz="2400" dirty="0">
              <a:ln w="0"/>
              <a:solidFill>
                <a:schemeClr val="accent1"/>
              </a:solidFill>
              <a:effectLst>
                <a:outerShdw blurRad="38100" dist="25400" dir="5400000" algn="ctr" rotWithShape="0">
                  <a:srgbClr val="6E747A">
                    <a:alpha val="43000"/>
                  </a:srgbClr>
                </a:outerShdw>
              </a:effectLst>
            </a:endParaRPr>
          </a:p>
        </p:txBody>
      </p:sp>
      <p:sp>
        <p:nvSpPr>
          <p:cNvPr id="4" name="Rettangolo 3"/>
          <p:cNvSpPr/>
          <p:nvPr/>
        </p:nvSpPr>
        <p:spPr>
          <a:xfrm>
            <a:off x="1790162" y="5177796"/>
            <a:ext cx="8718997" cy="168020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sz="2400" dirty="0" smtClean="0">
                <a:ln w="0"/>
                <a:solidFill>
                  <a:schemeClr val="accent1"/>
                </a:solidFill>
                <a:effectLst>
                  <a:outerShdw blurRad="38100" dist="25400" dir="5400000" algn="ctr" rotWithShape="0">
                    <a:srgbClr val="6E747A">
                      <a:alpha val="43000"/>
                    </a:srgbClr>
                  </a:outerShdw>
                </a:effectLst>
              </a:rPr>
              <a:t>LEGAME ATTESA DI VITA</a:t>
            </a:r>
          </a:p>
          <a:p>
            <a:pPr algn="ctr"/>
            <a:r>
              <a:rPr lang="it-IT" sz="2400" dirty="0" smtClean="0">
                <a:ln w="0"/>
                <a:solidFill>
                  <a:schemeClr val="accent1"/>
                </a:solidFill>
                <a:effectLst>
                  <a:outerShdw blurRad="38100" dist="25400" dir="5400000" algn="ctr" rotWithShape="0">
                    <a:srgbClr val="6E747A">
                      <a:alpha val="43000"/>
                    </a:srgbClr>
                  </a:outerShdw>
                </a:effectLst>
              </a:rPr>
              <a:t>Nel 2019 vengono eliminati i 5 mesi ma i coefficiente continuano a diminuire</a:t>
            </a:r>
            <a:endParaRPr lang="it-IT" sz="2400" dirty="0">
              <a:ln w="0"/>
              <a:solidFill>
                <a:schemeClr val="accent1"/>
              </a:solidFill>
              <a:effectLst>
                <a:outerShdw blurRad="38100" dist="25400" dir="5400000" algn="ctr" rotWithShape="0">
                  <a:srgbClr val="6E747A">
                    <a:alpha val="43000"/>
                  </a:srgbClr>
                </a:outerShdw>
              </a:effectLst>
            </a:endParaRPr>
          </a:p>
        </p:txBody>
      </p:sp>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Tree>
    <p:extLst>
      <p:ext uri="{BB962C8B-B14F-4D97-AF65-F5344CB8AC3E}">
        <p14:creationId xmlns:p14="http://schemas.microsoft.com/office/powerpoint/2010/main" val="388481332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743200" y="772733"/>
            <a:ext cx="640079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latin typeface="+mj-lt"/>
              </a:rPr>
              <a:t>Accesso pensione anticipata: riduzione del requisito contributivo e introduzione delle finestre trimestrali (articolo 15)</a:t>
            </a:r>
            <a:endParaRPr lang="it-IT" dirty="0">
              <a:solidFill>
                <a:schemeClr val="bg1"/>
              </a:solidFill>
              <a:latin typeface="+mj-lt"/>
            </a:endParaRPr>
          </a:p>
        </p:txBody>
      </p:sp>
      <p:sp>
        <p:nvSpPr>
          <p:cNvPr id="4" name="Ovale 3"/>
          <p:cNvSpPr/>
          <p:nvPr/>
        </p:nvSpPr>
        <p:spPr>
          <a:xfrm>
            <a:off x="1030309" y="2253803"/>
            <a:ext cx="3876541" cy="2099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Eliminazione adeguamento attesa di vita su pensione anticipata (fino al 2026)</a:t>
            </a:r>
            <a:endParaRPr lang="it-IT" b="1" dirty="0"/>
          </a:p>
        </p:txBody>
      </p:sp>
      <p:sp>
        <p:nvSpPr>
          <p:cNvPr id="5" name="Freccia a destra 4"/>
          <p:cNvSpPr/>
          <p:nvPr/>
        </p:nvSpPr>
        <p:spPr>
          <a:xfrm>
            <a:off x="5434883" y="3026535"/>
            <a:ext cx="1545465" cy="5537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FINESTRA</a:t>
            </a:r>
            <a:endParaRPr lang="it-IT" b="1" dirty="0"/>
          </a:p>
        </p:txBody>
      </p:sp>
      <p:sp>
        <p:nvSpPr>
          <p:cNvPr id="6" name="Ovale 5"/>
          <p:cNvSpPr/>
          <p:nvPr/>
        </p:nvSpPr>
        <p:spPr>
          <a:xfrm>
            <a:off x="7508381" y="2382590"/>
            <a:ext cx="2792568" cy="16978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dirty="0" smtClean="0"/>
              <a:t>3 MESI</a:t>
            </a:r>
            <a:endParaRPr lang="it-IT" sz="4000" b="1" dirty="0"/>
          </a:p>
        </p:txBody>
      </p:sp>
      <p:cxnSp>
        <p:nvCxnSpPr>
          <p:cNvPr id="8" name="Connettore 2 7"/>
          <p:cNvCxnSpPr/>
          <p:nvPr/>
        </p:nvCxnSpPr>
        <p:spPr>
          <a:xfrm>
            <a:off x="2968579" y="4507606"/>
            <a:ext cx="656823" cy="80492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Stella a 10 punte 9"/>
          <p:cNvSpPr/>
          <p:nvPr/>
        </p:nvSpPr>
        <p:spPr>
          <a:xfrm>
            <a:off x="3773509" y="5093593"/>
            <a:ext cx="1661374" cy="1197735"/>
          </a:xfrm>
          <a:prstGeom prst="star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U</a:t>
            </a:r>
          </a:p>
          <a:p>
            <a:pPr algn="ctr"/>
            <a:r>
              <a:rPr lang="it-IT" b="1" dirty="0" smtClean="0"/>
              <a:t>42 anni</a:t>
            </a:r>
          </a:p>
          <a:p>
            <a:pPr algn="ctr"/>
            <a:r>
              <a:rPr lang="it-IT" b="1" dirty="0" smtClean="0"/>
              <a:t>10 mesi</a:t>
            </a:r>
            <a:endParaRPr lang="it-IT" b="1" dirty="0"/>
          </a:p>
        </p:txBody>
      </p:sp>
      <p:sp>
        <p:nvSpPr>
          <p:cNvPr id="14" name="Stella a 10 punte 13"/>
          <p:cNvSpPr/>
          <p:nvPr/>
        </p:nvSpPr>
        <p:spPr>
          <a:xfrm>
            <a:off x="5904965" y="4283522"/>
            <a:ext cx="1661374" cy="1197735"/>
          </a:xfrm>
          <a:prstGeom prst="star1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D</a:t>
            </a:r>
          </a:p>
          <a:p>
            <a:pPr algn="ctr"/>
            <a:r>
              <a:rPr lang="it-IT" b="1" dirty="0" smtClean="0"/>
              <a:t>41 anni</a:t>
            </a:r>
          </a:p>
          <a:p>
            <a:pPr algn="ctr"/>
            <a:r>
              <a:rPr lang="it-IT" b="1" dirty="0" smtClean="0"/>
              <a:t>10 mesi</a:t>
            </a:r>
            <a:endParaRPr lang="it-IT" b="1" dirty="0"/>
          </a:p>
        </p:txBody>
      </p:sp>
      <p:cxnSp>
        <p:nvCxnSpPr>
          <p:cNvPr id="15" name="Connettore 2 14"/>
          <p:cNvCxnSpPr/>
          <p:nvPr/>
        </p:nvCxnSpPr>
        <p:spPr>
          <a:xfrm>
            <a:off x="4565559" y="4211392"/>
            <a:ext cx="1207394" cy="4507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Ovale 17"/>
          <p:cNvSpPr/>
          <p:nvPr/>
        </p:nvSpPr>
        <p:spPr>
          <a:xfrm>
            <a:off x="1390917" y="3808926"/>
            <a:ext cx="1275009" cy="1503608"/>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smtClean="0"/>
              <a:t>5 mesi</a:t>
            </a:r>
          </a:p>
          <a:p>
            <a:pPr algn="ctr"/>
            <a:r>
              <a:rPr lang="it-IT" b="1" dirty="0" smtClean="0"/>
              <a:t>2019</a:t>
            </a:r>
            <a:endParaRPr lang="it-IT" b="1" dirty="0"/>
          </a:p>
        </p:txBody>
      </p:sp>
      <p:sp>
        <p:nvSpPr>
          <p:cNvPr id="19" name="Per 18"/>
          <p:cNvSpPr/>
          <p:nvPr/>
        </p:nvSpPr>
        <p:spPr>
          <a:xfrm>
            <a:off x="1526146" y="4211392"/>
            <a:ext cx="914400" cy="726047"/>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20" name="Immagin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cxnSp>
        <p:nvCxnSpPr>
          <p:cNvPr id="22" name="Connettore 2 21"/>
          <p:cNvCxnSpPr/>
          <p:nvPr/>
        </p:nvCxnSpPr>
        <p:spPr>
          <a:xfrm>
            <a:off x="9245956" y="3996746"/>
            <a:ext cx="432516" cy="10217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Elaborazione 22"/>
          <p:cNvSpPr/>
          <p:nvPr/>
        </p:nvSpPr>
        <p:spPr>
          <a:xfrm>
            <a:off x="8126569" y="5018466"/>
            <a:ext cx="2601532" cy="980318"/>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600" b="1" dirty="0" smtClean="0"/>
              <a:t>Si applica ai gravosi già esonerati dall’aspettativa di vita</a:t>
            </a:r>
            <a:endParaRPr lang="it-IT" sz="1600" b="1" dirty="0"/>
          </a:p>
        </p:txBody>
      </p:sp>
      <p:sp>
        <p:nvSpPr>
          <p:cNvPr id="25" name="Estrazione 24"/>
          <p:cNvSpPr/>
          <p:nvPr/>
        </p:nvSpPr>
        <p:spPr>
          <a:xfrm>
            <a:off x="1114020" y="5261824"/>
            <a:ext cx="2785056" cy="1460945"/>
          </a:xfrm>
          <a:prstGeom prst="flowChartExtra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sz="1200" b="1" dirty="0" smtClean="0"/>
              <a:t>Continuano ad applicarsi sulla pensione di vecchiaia</a:t>
            </a:r>
            <a:endParaRPr lang="it-IT" sz="1200" b="1" dirty="0"/>
          </a:p>
        </p:txBody>
      </p:sp>
      <p:sp>
        <p:nvSpPr>
          <p:cNvPr id="26" name="Estrazione 25"/>
          <p:cNvSpPr/>
          <p:nvPr/>
        </p:nvSpPr>
        <p:spPr>
          <a:xfrm>
            <a:off x="5434883" y="5684323"/>
            <a:ext cx="2356835" cy="935417"/>
          </a:xfrm>
          <a:prstGeom prst="flowChartExtra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sz="1200" b="1" dirty="0" smtClean="0"/>
              <a:t>ATTENZIONE ISOPENSIONE</a:t>
            </a:r>
            <a:endParaRPr lang="it-IT" sz="1200" b="1" dirty="0"/>
          </a:p>
        </p:txBody>
      </p:sp>
    </p:spTree>
    <p:extLst>
      <p:ext uri="{BB962C8B-B14F-4D97-AF65-F5344CB8AC3E}">
        <p14:creationId xmlns:p14="http://schemas.microsoft.com/office/powerpoint/2010/main" val="1887919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anim calcmode="lin" valueType="num">
                                      <p:cBhvr>
                                        <p:cTn id="29" dur="1000" fill="hold"/>
                                        <p:tgtEl>
                                          <p:spTgt spid="19"/>
                                        </p:tgtEl>
                                        <p:attrNameLst>
                                          <p:attrName>ppt_x</p:attrName>
                                        </p:attrNameLst>
                                      </p:cBhvr>
                                      <p:tavLst>
                                        <p:tav tm="0">
                                          <p:val>
                                            <p:strVal val="#ppt_x"/>
                                          </p:val>
                                        </p:tav>
                                        <p:tav tm="100000">
                                          <p:val>
                                            <p:strVal val="#ppt_x"/>
                                          </p:val>
                                        </p:tav>
                                      </p:tavLst>
                                    </p:anim>
                                    <p:anim calcmode="lin" valueType="num">
                                      <p:cBhvr>
                                        <p:cTn id="3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1000"/>
                                        <p:tgtEl>
                                          <p:spTgt spid="8"/>
                                        </p:tgtEl>
                                      </p:cBhvr>
                                    </p:animEffect>
                                    <p:anim calcmode="lin" valueType="num">
                                      <p:cBhvr>
                                        <p:cTn id="36" dur="1000" fill="hold"/>
                                        <p:tgtEl>
                                          <p:spTgt spid="8"/>
                                        </p:tgtEl>
                                        <p:attrNameLst>
                                          <p:attrName>ppt_x</p:attrName>
                                        </p:attrNameLst>
                                      </p:cBhvr>
                                      <p:tavLst>
                                        <p:tav tm="0">
                                          <p:val>
                                            <p:strVal val="#ppt_x"/>
                                          </p:val>
                                        </p:tav>
                                        <p:tav tm="100000">
                                          <p:val>
                                            <p:strVal val="#ppt_x"/>
                                          </p:val>
                                        </p:tav>
                                      </p:tavLst>
                                    </p:anim>
                                    <p:anim calcmode="lin" valueType="num">
                                      <p:cBhvr>
                                        <p:cTn id="3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1000"/>
                                        <p:tgtEl>
                                          <p:spTgt spid="10"/>
                                        </p:tgtEl>
                                      </p:cBhvr>
                                    </p:animEffect>
                                    <p:anim calcmode="lin" valueType="num">
                                      <p:cBhvr>
                                        <p:cTn id="43" dur="1000" fill="hold"/>
                                        <p:tgtEl>
                                          <p:spTgt spid="10"/>
                                        </p:tgtEl>
                                        <p:attrNameLst>
                                          <p:attrName>ppt_x</p:attrName>
                                        </p:attrNameLst>
                                      </p:cBhvr>
                                      <p:tavLst>
                                        <p:tav tm="0">
                                          <p:val>
                                            <p:strVal val="#ppt_x"/>
                                          </p:val>
                                        </p:tav>
                                        <p:tav tm="100000">
                                          <p:val>
                                            <p:strVal val="#ppt_x"/>
                                          </p:val>
                                        </p:tav>
                                      </p:tavLst>
                                    </p:anim>
                                    <p:anim calcmode="lin" valueType="num">
                                      <p:cBhvr>
                                        <p:cTn id="44"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fade">
                                      <p:cBhvr>
                                        <p:cTn id="49" dur="1000"/>
                                        <p:tgtEl>
                                          <p:spTgt spid="15"/>
                                        </p:tgtEl>
                                      </p:cBhvr>
                                    </p:animEffect>
                                    <p:anim calcmode="lin" valueType="num">
                                      <p:cBhvr>
                                        <p:cTn id="50" dur="1000" fill="hold"/>
                                        <p:tgtEl>
                                          <p:spTgt spid="15"/>
                                        </p:tgtEl>
                                        <p:attrNameLst>
                                          <p:attrName>ppt_x</p:attrName>
                                        </p:attrNameLst>
                                      </p:cBhvr>
                                      <p:tavLst>
                                        <p:tav tm="0">
                                          <p:val>
                                            <p:strVal val="#ppt_x"/>
                                          </p:val>
                                        </p:tav>
                                        <p:tav tm="100000">
                                          <p:val>
                                            <p:strVal val="#ppt_x"/>
                                          </p:val>
                                        </p:tav>
                                      </p:tavLst>
                                    </p:anim>
                                    <p:anim calcmode="lin" valueType="num">
                                      <p:cBhvr>
                                        <p:cTn id="51"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1000"/>
                                        <p:tgtEl>
                                          <p:spTgt spid="14"/>
                                        </p:tgtEl>
                                      </p:cBhvr>
                                    </p:animEffect>
                                    <p:anim calcmode="lin" valueType="num">
                                      <p:cBhvr>
                                        <p:cTn id="57" dur="1000" fill="hold"/>
                                        <p:tgtEl>
                                          <p:spTgt spid="14"/>
                                        </p:tgtEl>
                                        <p:attrNameLst>
                                          <p:attrName>ppt_x</p:attrName>
                                        </p:attrNameLst>
                                      </p:cBhvr>
                                      <p:tavLst>
                                        <p:tav tm="0">
                                          <p:val>
                                            <p:strVal val="#ppt_x"/>
                                          </p:val>
                                        </p:tav>
                                        <p:tav tm="100000">
                                          <p:val>
                                            <p:strVal val="#ppt_x"/>
                                          </p:val>
                                        </p:tav>
                                      </p:tavLst>
                                    </p:anim>
                                    <p:anim calcmode="lin" valueType="num">
                                      <p:cBhvr>
                                        <p:cTn id="5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animEffect transition="in" filter="fade">
                                      <p:cBhvr>
                                        <p:cTn id="63" dur="1000"/>
                                        <p:tgtEl>
                                          <p:spTgt spid="5"/>
                                        </p:tgtEl>
                                      </p:cBhvr>
                                    </p:animEffect>
                                    <p:anim calcmode="lin" valueType="num">
                                      <p:cBhvr>
                                        <p:cTn id="64" dur="1000" fill="hold"/>
                                        <p:tgtEl>
                                          <p:spTgt spid="5"/>
                                        </p:tgtEl>
                                        <p:attrNameLst>
                                          <p:attrName>ppt_x</p:attrName>
                                        </p:attrNameLst>
                                      </p:cBhvr>
                                      <p:tavLst>
                                        <p:tav tm="0">
                                          <p:val>
                                            <p:strVal val="#ppt_x"/>
                                          </p:val>
                                        </p:tav>
                                        <p:tav tm="100000">
                                          <p:val>
                                            <p:strVal val="#ppt_x"/>
                                          </p:val>
                                        </p:tav>
                                      </p:tavLst>
                                    </p:anim>
                                    <p:anim calcmode="lin" valueType="num">
                                      <p:cBhvr>
                                        <p:cTn id="65"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6"/>
                                        </p:tgtEl>
                                        <p:attrNameLst>
                                          <p:attrName>style.visibility</p:attrName>
                                        </p:attrNameLst>
                                      </p:cBhvr>
                                      <p:to>
                                        <p:strVal val="visible"/>
                                      </p:to>
                                    </p:set>
                                    <p:animEffect transition="in" filter="fade">
                                      <p:cBhvr>
                                        <p:cTn id="70" dur="1000"/>
                                        <p:tgtEl>
                                          <p:spTgt spid="6"/>
                                        </p:tgtEl>
                                      </p:cBhvr>
                                    </p:animEffect>
                                    <p:anim calcmode="lin" valueType="num">
                                      <p:cBhvr>
                                        <p:cTn id="71" dur="1000" fill="hold"/>
                                        <p:tgtEl>
                                          <p:spTgt spid="6"/>
                                        </p:tgtEl>
                                        <p:attrNameLst>
                                          <p:attrName>ppt_x</p:attrName>
                                        </p:attrNameLst>
                                      </p:cBhvr>
                                      <p:tavLst>
                                        <p:tav tm="0">
                                          <p:val>
                                            <p:strVal val="#ppt_x"/>
                                          </p:val>
                                        </p:tav>
                                        <p:tav tm="100000">
                                          <p:val>
                                            <p:strVal val="#ppt_x"/>
                                          </p:val>
                                        </p:tav>
                                      </p:tavLst>
                                    </p:anim>
                                    <p:anim calcmode="lin" valueType="num">
                                      <p:cBhvr>
                                        <p:cTn id="7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22"/>
                                        </p:tgtEl>
                                        <p:attrNameLst>
                                          <p:attrName>style.visibility</p:attrName>
                                        </p:attrNameLst>
                                      </p:cBhvr>
                                      <p:to>
                                        <p:strVal val="visible"/>
                                      </p:to>
                                    </p:set>
                                    <p:animEffect transition="in" filter="fade">
                                      <p:cBhvr>
                                        <p:cTn id="77" dur="1000"/>
                                        <p:tgtEl>
                                          <p:spTgt spid="22"/>
                                        </p:tgtEl>
                                      </p:cBhvr>
                                    </p:animEffect>
                                    <p:anim calcmode="lin" valueType="num">
                                      <p:cBhvr>
                                        <p:cTn id="78" dur="1000" fill="hold"/>
                                        <p:tgtEl>
                                          <p:spTgt spid="22"/>
                                        </p:tgtEl>
                                        <p:attrNameLst>
                                          <p:attrName>ppt_x</p:attrName>
                                        </p:attrNameLst>
                                      </p:cBhvr>
                                      <p:tavLst>
                                        <p:tav tm="0">
                                          <p:val>
                                            <p:strVal val="#ppt_x"/>
                                          </p:val>
                                        </p:tav>
                                        <p:tav tm="100000">
                                          <p:val>
                                            <p:strVal val="#ppt_x"/>
                                          </p:val>
                                        </p:tav>
                                      </p:tavLst>
                                    </p:anim>
                                    <p:anim calcmode="lin" valueType="num">
                                      <p:cBhvr>
                                        <p:cTn id="7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3"/>
                                        </p:tgtEl>
                                        <p:attrNameLst>
                                          <p:attrName>style.visibility</p:attrName>
                                        </p:attrNameLst>
                                      </p:cBhvr>
                                      <p:to>
                                        <p:strVal val="visible"/>
                                      </p:to>
                                    </p:set>
                                    <p:animEffect transition="in" filter="fade">
                                      <p:cBhvr>
                                        <p:cTn id="84" dur="1000"/>
                                        <p:tgtEl>
                                          <p:spTgt spid="23"/>
                                        </p:tgtEl>
                                      </p:cBhvr>
                                    </p:animEffect>
                                    <p:anim calcmode="lin" valueType="num">
                                      <p:cBhvr>
                                        <p:cTn id="85" dur="1000" fill="hold"/>
                                        <p:tgtEl>
                                          <p:spTgt spid="23"/>
                                        </p:tgtEl>
                                        <p:attrNameLst>
                                          <p:attrName>ppt_x</p:attrName>
                                        </p:attrNameLst>
                                      </p:cBhvr>
                                      <p:tavLst>
                                        <p:tav tm="0">
                                          <p:val>
                                            <p:strVal val="#ppt_x"/>
                                          </p:val>
                                        </p:tav>
                                        <p:tav tm="100000">
                                          <p:val>
                                            <p:strVal val="#ppt_x"/>
                                          </p:val>
                                        </p:tav>
                                      </p:tavLst>
                                    </p:anim>
                                    <p:anim calcmode="lin" valueType="num">
                                      <p:cBhvr>
                                        <p:cTn id="86"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5" presetClass="entr" presetSubtype="0" fill="hold" grpId="0" nodeType="clickEffect">
                                  <p:stCondLst>
                                    <p:cond delay="0"/>
                                  </p:stCondLst>
                                  <p:childTnLst>
                                    <p:set>
                                      <p:cBhvr>
                                        <p:cTn id="90" dur="1" fill="hold">
                                          <p:stCondLst>
                                            <p:cond delay="0"/>
                                          </p:stCondLst>
                                        </p:cTn>
                                        <p:tgtEl>
                                          <p:spTgt spid="25"/>
                                        </p:tgtEl>
                                        <p:attrNameLst>
                                          <p:attrName>style.visibility</p:attrName>
                                        </p:attrNameLst>
                                      </p:cBhvr>
                                      <p:to>
                                        <p:strVal val="visible"/>
                                      </p:to>
                                    </p:set>
                                    <p:animEffect transition="in" filter="fade">
                                      <p:cBhvr>
                                        <p:cTn id="91" dur="2000"/>
                                        <p:tgtEl>
                                          <p:spTgt spid="25"/>
                                        </p:tgtEl>
                                      </p:cBhvr>
                                    </p:animEffect>
                                    <p:anim calcmode="lin" valueType="num">
                                      <p:cBhvr>
                                        <p:cTn id="92" dur="2000" fill="hold"/>
                                        <p:tgtEl>
                                          <p:spTgt spid="25"/>
                                        </p:tgtEl>
                                        <p:attrNameLst>
                                          <p:attrName>ppt_w</p:attrName>
                                        </p:attrNameLst>
                                      </p:cBhvr>
                                      <p:tavLst>
                                        <p:tav tm="0" fmla="#ppt_w*sin(2.5*pi*$)">
                                          <p:val>
                                            <p:fltVal val="0"/>
                                          </p:val>
                                        </p:tav>
                                        <p:tav tm="100000">
                                          <p:val>
                                            <p:fltVal val="1"/>
                                          </p:val>
                                        </p:tav>
                                      </p:tavLst>
                                    </p:anim>
                                    <p:anim calcmode="lin" valueType="num">
                                      <p:cBhvr>
                                        <p:cTn id="93" dur="2000" fill="hold"/>
                                        <p:tgtEl>
                                          <p:spTgt spid="25"/>
                                        </p:tgtEl>
                                        <p:attrNameLst>
                                          <p:attrName>ppt_h</p:attrName>
                                        </p:attrNameLst>
                                      </p:cBhvr>
                                      <p:tavLst>
                                        <p:tav tm="0">
                                          <p:val>
                                            <p:strVal val="#ppt_h"/>
                                          </p:val>
                                        </p:tav>
                                        <p:tav tm="100000">
                                          <p:val>
                                            <p:strVal val="#ppt_h"/>
                                          </p:val>
                                        </p:tav>
                                      </p:tavLst>
                                    </p:anim>
                                  </p:childTnLst>
                                </p:cTn>
                              </p:par>
                            </p:childTnLst>
                          </p:cTn>
                        </p:par>
                      </p:childTnLst>
                    </p:cTn>
                  </p:par>
                  <p:par>
                    <p:cTn id="94" fill="hold">
                      <p:stCondLst>
                        <p:cond delay="indefinite"/>
                      </p:stCondLst>
                      <p:childTnLst>
                        <p:par>
                          <p:cTn id="95" fill="hold">
                            <p:stCondLst>
                              <p:cond delay="0"/>
                            </p:stCondLst>
                            <p:childTnLst>
                              <p:par>
                                <p:cTn id="96" presetID="45" presetClass="entr" presetSubtype="0" fill="hold" grpId="0" nodeType="clickEffect">
                                  <p:stCondLst>
                                    <p:cond delay="0"/>
                                  </p:stCondLst>
                                  <p:childTnLst>
                                    <p:set>
                                      <p:cBhvr>
                                        <p:cTn id="97" dur="1" fill="hold">
                                          <p:stCondLst>
                                            <p:cond delay="0"/>
                                          </p:stCondLst>
                                        </p:cTn>
                                        <p:tgtEl>
                                          <p:spTgt spid="26"/>
                                        </p:tgtEl>
                                        <p:attrNameLst>
                                          <p:attrName>style.visibility</p:attrName>
                                        </p:attrNameLst>
                                      </p:cBhvr>
                                      <p:to>
                                        <p:strVal val="visible"/>
                                      </p:to>
                                    </p:set>
                                    <p:animEffect transition="in" filter="fade">
                                      <p:cBhvr>
                                        <p:cTn id="98" dur="2000"/>
                                        <p:tgtEl>
                                          <p:spTgt spid="26"/>
                                        </p:tgtEl>
                                      </p:cBhvr>
                                    </p:animEffect>
                                    <p:anim calcmode="lin" valueType="num">
                                      <p:cBhvr>
                                        <p:cTn id="99" dur="2000" fill="hold"/>
                                        <p:tgtEl>
                                          <p:spTgt spid="26"/>
                                        </p:tgtEl>
                                        <p:attrNameLst>
                                          <p:attrName>ppt_w</p:attrName>
                                        </p:attrNameLst>
                                      </p:cBhvr>
                                      <p:tavLst>
                                        <p:tav tm="0" fmla="#ppt_w*sin(2.5*pi*$)">
                                          <p:val>
                                            <p:fltVal val="0"/>
                                          </p:val>
                                        </p:tav>
                                        <p:tav tm="100000">
                                          <p:val>
                                            <p:fltVal val="1"/>
                                          </p:val>
                                        </p:tav>
                                      </p:tavLst>
                                    </p:anim>
                                    <p:anim calcmode="lin" valueType="num">
                                      <p:cBhvr>
                                        <p:cTn id="100" dur="2000" fill="hold"/>
                                        <p:tgtEl>
                                          <p:spTgt spid="2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10" grpId="0" animBg="1"/>
      <p:bldP spid="14" grpId="0" animBg="1"/>
      <p:bldP spid="18" grpId="0" animBg="1"/>
      <p:bldP spid="19" grpId="0" animBg="1"/>
      <p:bldP spid="23" grpId="0" animBg="1"/>
      <p:bldP spid="25" grpId="0" animBg="1"/>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845157" y="772733"/>
            <a:ext cx="640079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latin typeface="Calibri" panose="020F0502020204030204" pitchFamily="34" charset="0"/>
              </a:rPr>
              <a:t>Opzione donna (articolo 16)</a:t>
            </a:r>
            <a:endParaRPr lang="it-IT" dirty="0">
              <a:solidFill>
                <a:schemeClr val="bg1"/>
              </a:solidFill>
              <a:latin typeface="+mj-lt"/>
            </a:endParaRPr>
          </a:p>
        </p:txBody>
      </p:sp>
      <p:sp>
        <p:nvSpPr>
          <p:cNvPr id="4" name="Ovale 3"/>
          <p:cNvSpPr/>
          <p:nvPr/>
        </p:nvSpPr>
        <p:spPr>
          <a:xfrm>
            <a:off x="1030310" y="2253803"/>
            <a:ext cx="3438660" cy="155512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VIENE PROROGATA OPZIONE DONNA</a:t>
            </a:r>
            <a:endParaRPr lang="it-IT" b="1" dirty="0"/>
          </a:p>
        </p:txBody>
      </p:sp>
      <p:sp>
        <p:nvSpPr>
          <p:cNvPr id="5" name="Freccia a destra 4"/>
          <p:cNvSpPr/>
          <p:nvPr/>
        </p:nvSpPr>
        <p:spPr>
          <a:xfrm>
            <a:off x="4728690" y="2754468"/>
            <a:ext cx="2633731" cy="5537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ENTRO 31.12.2018</a:t>
            </a:r>
            <a:endParaRPr lang="it-IT" b="1" dirty="0"/>
          </a:p>
        </p:txBody>
      </p:sp>
      <p:sp>
        <p:nvSpPr>
          <p:cNvPr id="6" name="Ovale 5"/>
          <p:cNvSpPr/>
          <p:nvPr/>
        </p:nvSpPr>
        <p:spPr>
          <a:xfrm>
            <a:off x="7521260" y="2167495"/>
            <a:ext cx="2792568" cy="169786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dirty="0" smtClean="0"/>
              <a:t>35      58*</a:t>
            </a:r>
            <a:endParaRPr lang="it-IT" sz="3200" b="1" dirty="0"/>
          </a:p>
        </p:txBody>
      </p:sp>
      <p:pic>
        <p:nvPicPr>
          <p:cNvPr id="20" name="Immagine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
        <p:nvSpPr>
          <p:cNvPr id="23" name="Elaborazione 22"/>
          <p:cNvSpPr/>
          <p:nvPr/>
        </p:nvSpPr>
        <p:spPr>
          <a:xfrm>
            <a:off x="1416809" y="5623238"/>
            <a:ext cx="4314423" cy="980318"/>
          </a:xfrm>
          <a:prstGeom prst="flowChartProcess">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sz="1600" dirty="0" smtClean="0"/>
              <a:t>*</a:t>
            </a:r>
            <a:r>
              <a:rPr lang="it-IT" sz="1600" b="1" dirty="0" smtClean="0"/>
              <a:t>59 anni per </a:t>
            </a:r>
            <a:r>
              <a:rPr lang="it-IT" sz="1600" b="1" dirty="0" err="1" smtClean="0"/>
              <a:t>ctb</a:t>
            </a:r>
            <a:r>
              <a:rPr lang="it-IT" sz="1600" b="1" dirty="0" smtClean="0"/>
              <a:t> di lavoro autonomo</a:t>
            </a:r>
            <a:endParaRPr lang="it-IT" sz="1600" b="1" dirty="0"/>
          </a:p>
        </p:txBody>
      </p:sp>
      <p:sp>
        <p:nvSpPr>
          <p:cNvPr id="3" name="Più 2"/>
          <p:cNvSpPr/>
          <p:nvPr/>
        </p:nvSpPr>
        <p:spPr>
          <a:xfrm>
            <a:off x="8577594" y="2827447"/>
            <a:ext cx="473837" cy="407834"/>
          </a:xfrm>
          <a:prstGeom prst="mathPlus">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t-IT">
              <a:solidFill>
                <a:schemeClr val="bg1"/>
              </a:solidFill>
            </a:endParaRPr>
          </a:p>
        </p:txBody>
      </p:sp>
      <p:sp>
        <p:nvSpPr>
          <p:cNvPr id="7" name="Elaborazione 6"/>
          <p:cNvSpPr/>
          <p:nvPr/>
        </p:nvSpPr>
        <p:spPr>
          <a:xfrm>
            <a:off x="4018210" y="4276141"/>
            <a:ext cx="3773774" cy="879882"/>
          </a:xfrm>
          <a:prstGeom prst="flowChart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FINESTRA </a:t>
            </a:r>
          </a:p>
          <a:p>
            <a:pPr algn="ctr"/>
            <a:r>
              <a:rPr lang="it-IT" b="1" dirty="0" smtClean="0"/>
              <a:t>12 MESI LAV.DIPENEDENT</a:t>
            </a:r>
          </a:p>
          <a:p>
            <a:pPr algn="ctr"/>
            <a:r>
              <a:rPr lang="it-IT" b="1" dirty="0" smtClean="0"/>
              <a:t>18 MESI LAV.AUTONOMO</a:t>
            </a:r>
            <a:endParaRPr lang="it-IT" b="1" dirty="0"/>
          </a:p>
        </p:txBody>
      </p:sp>
    </p:spTree>
    <p:extLst>
      <p:ext uri="{BB962C8B-B14F-4D97-AF65-F5344CB8AC3E}">
        <p14:creationId xmlns:p14="http://schemas.microsoft.com/office/powerpoint/2010/main" val="1322131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fade">
                                      <p:cBhvr>
                                        <p:cTn id="35" dur="1000"/>
                                        <p:tgtEl>
                                          <p:spTgt spid="3"/>
                                        </p:tgtEl>
                                      </p:cBhvr>
                                    </p:animEffect>
                                    <p:anim calcmode="lin" valueType="num">
                                      <p:cBhvr>
                                        <p:cTn id="36" dur="1000" fill="hold"/>
                                        <p:tgtEl>
                                          <p:spTgt spid="3"/>
                                        </p:tgtEl>
                                        <p:attrNameLst>
                                          <p:attrName>ppt_x</p:attrName>
                                        </p:attrNameLst>
                                      </p:cBhvr>
                                      <p:tavLst>
                                        <p:tav tm="0">
                                          <p:val>
                                            <p:strVal val="#ppt_x"/>
                                          </p:val>
                                        </p:tav>
                                        <p:tav tm="100000">
                                          <p:val>
                                            <p:strVal val="#ppt_x"/>
                                          </p:val>
                                        </p:tav>
                                      </p:tavLst>
                                    </p:anim>
                                    <p:anim calcmode="lin" valueType="num">
                                      <p:cBhvr>
                                        <p:cTn id="3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1000"/>
                                        <p:tgtEl>
                                          <p:spTgt spid="23"/>
                                        </p:tgtEl>
                                      </p:cBhvr>
                                    </p:animEffect>
                                    <p:anim calcmode="lin" valueType="num">
                                      <p:cBhvr>
                                        <p:cTn id="43" dur="1000" fill="hold"/>
                                        <p:tgtEl>
                                          <p:spTgt spid="23"/>
                                        </p:tgtEl>
                                        <p:attrNameLst>
                                          <p:attrName>ppt_x</p:attrName>
                                        </p:attrNameLst>
                                      </p:cBhvr>
                                      <p:tavLst>
                                        <p:tav tm="0">
                                          <p:val>
                                            <p:strVal val="#ppt_x"/>
                                          </p:val>
                                        </p:tav>
                                        <p:tav tm="100000">
                                          <p:val>
                                            <p:strVal val="#ppt_x"/>
                                          </p:val>
                                        </p:tav>
                                      </p:tavLst>
                                    </p:anim>
                                    <p:anim calcmode="lin" valueType="num">
                                      <p:cBhvr>
                                        <p:cTn id="4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7"/>
                                        </p:tgtEl>
                                        <p:attrNameLst>
                                          <p:attrName>style.visibility</p:attrName>
                                        </p:attrNameLst>
                                      </p:cBhvr>
                                      <p:to>
                                        <p:strVal val="visible"/>
                                      </p:to>
                                    </p:set>
                                    <p:animEffect transition="in" filter="fade">
                                      <p:cBhvr>
                                        <p:cTn id="49" dur="1000"/>
                                        <p:tgtEl>
                                          <p:spTgt spid="7"/>
                                        </p:tgtEl>
                                      </p:cBhvr>
                                    </p:animEffect>
                                    <p:anim calcmode="lin" valueType="num">
                                      <p:cBhvr>
                                        <p:cTn id="50" dur="1000" fill="hold"/>
                                        <p:tgtEl>
                                          <p:spTgt spid="7"/>
                                        </p:tgtEl>
                                        <p:attrNameLst>
                                          <p:attrName>ppt_x</p:attrName>
                                        </p:attrNameLst>
                                      </p:cBhvr>
                                      <p:tavLst>
                                        <p:tav tm="0">
                                          <p:val>
                                            <p:strVal val="#ppt_x"/>
                                          </p:val>
                                        </p:tav>
                                        <p:tav tm="100000">
                                          <p:val>
                                            <p:strVal val="#ppt_x"/>
                                          </p:val>
                                        </p:tav>
                                      </p:tavLst>
                                    </p:anim>
                                    <p:anim calcmode="lin" valueType="num">
                                      <p:cBhvr>
                                        <p:cTn id="5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23" grpId="0" animBg="1"/>
      <p:bldP spid="3"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845157" y="772733"/>
            <a:ext cx="640079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latin typeface="+mj-lt"/>
              </a:rPr>
              <a:t>Lavoratori </a:t>
            </a:r>
            <a:r>
              <a:rPr lang="it-IT" b="1" dirty="0">
                <a:solidFill>
                  <a:schemeClr val="bg1"/>
                </a:solidFill>
                <a:latin typeface="+mj-lt"/>
              </a:rPr>
              <a:t>precoci: abrogazione incrementi aspettativa di </a:t>
            </a:r>
            <a:r>
              <a:rPr lang="it-IT" b="1" dirty="0" smtClean="0">
                <a:solidFill>
                  <a:schemeClr val="bg1"/>
                </a:solidFill>
                <a:latin typeface="+mj-lt"/>
              </a:rPr>
              <a:t>vita </a:t>
            </a:r>
            <a:r>
              <a:rPr lang="it-IT" b="1" dirty="0">
                <a:solidFill>
                  <a:schemeClr val="bg1"/>
                </a:solidFill>
              </a:rPr>
              <a:t> (articolo 16) </a:t>
            </a:r>
            <a:endParaRPr lang="it-IT" dirty="0">
              <a:solidFill>
                <a:schemeClr val="bg1"/>
              </a:solidFill>
              <a:latin typeface="+mj-lt"/>
            </a:endParaRPr>
          </a:p>
        </p:txBody>
      </p:sp>
      <p:pic>
        <p:nvPicPr>
          <p:cNvPr id="4" name="Immagine 3"/>
          <p:cNvPicPr>
            <a:picLocks noChangeAspect="1"/>
          </p:cNvPicPr>
          <p:nvPr/>
        </p:nvPicPr>
        <p:blipFill>
          <a:blip r:embed="rId2"/>
          <a:stretch>
            <a:fillRect/>
          </a:stretch>
        </p:blipFill>
        <p:spPr>
          <a:xfrm>
            <a:off x="1056146" y="3477296"/>
            <a:ext cx="9695486" cy="3271233"/>
          </a:xfrm>
          <a:prstGeom prst="rect">
            <a:avLst/>
          </a:prstGeom>
        </p:spPr>
      </p:pic>
      <p:sp>
        <p:nvSpPr>
          <p:cNvPr id="5" name="Ovale 4"/>
          <p:cNvSpPr/>
          <p:nvPr/>
        </p:nvSpPr>
        <p:spPr>
          <a:xfrm>
            <a:off x="4146996" y="1906072"/>
            <a:ext cx="3322749" cy="18416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Eliminazione adeguamento attesa di vita (fino al 2026)</a:t>
            </a:r>
            <a:endParaRPr lang="it-IT" b="1" dirty="0"/>
          </a:p>
        </p:txBody>
      </p:sp>
      <p:pic>
        <p:nvPicPr>
          <p:cNvPr id="6" name="Immagin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Tree>
    <p:extLst>
      <p:ext uri="{BB962C8B-B14F-4D97-AF65-F5344CB8AC3E}">
        <p14:creationId xmlns:p14="http://schemas.microsoft.com/office/powerpoint/2010/main" val="471933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metto 3 2"/>
          <p:cNvSpPr/>
          <p:nvPr/>
        </p:nvSpPr>
        <p:spPr>
          <a:xfrm>
            <a:off x="3928058" y="502561"/>
            <a:ext cx="2434106" cy="1764405"/>
          </a:xfrm>
          <a:prstGeom prst="wedgeEllipseCallout">
            <a:avLst>
              <a:gd name="adj1" fmla="val -102844"/>
              <a:gd name="adj2" fmla="val 3695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t>Chi sono i lavoratori precoci?</a:t>
            </a:r>
            <a:endParaRPr lang="it-IT" sz="2400" b="1"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
        <p:nvSpPr>
          <p:cNvPr id="5" name="Callout 1 4"/>
          <p:cNvSpPr/>
          <p:nvPr/>
        </p:nvSpPr>
        <p:spPr>
          <a:xfrm>
            <a:off x="2640169" y="3195026"/>
            <a:ext cx="6992153" cy="2421227"/>
          </a:xfrm>
          <a:prstGeom prst="borderCallout1">
            <a:avLst>
              <a:gd name="adj1" fmla="val 113670"/>
              <a:gd name="adj2" fmla="val -2033"/>
              <a:gd name="adj3" fmla="val 104449"/>
              <a:gd name="adj4" fmla="val 455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it-IT" b="1" dirty="0" smtClean="0">
                <a:latin typeface="Calibri" panose="020F0502020204030204" pitchFamily="34" charset="0"/>
              </a:rPr>
              <a:t>LAVORATORI </a:t>
            </a:r>
            <a:r>
              <a:rPr lang="it-IT" b="1" dirty="0">
                <a:latin typeface="Calibri" panose="020F0502020204030204" pitchFamily="34" charset="0"/>
              </a:rPr>
              <a:t>DISOCCUPATI SENZA </a:t>
            </a:r>
            <a:r>
              <a:rPr lang="it-IT" b="1" dirty="0" smtClean="0">
                <a:latin typeface="Calibri" panose="020F0502020204030204" pitchFamily="34" charset="0"/>
              </a:rPr>
              <a:t>REDDITO</a:t>
            </a:r>
          </a:p>
          <a:p>
            <a:pPr algn="just"/>
            <a:r>
              <a:rPr lang="it-IT" b="1" dirty="0" smtClean="0">
                <a:latin typeface="Calibri" panose="020F0502020204030204" pitchFamily="34" charset="0"/>
              </a:rPr>
              <a:t> </a:t>
            </a:r>
            <a:endParaRPr lang="it-IT" b="1" dirty="0">
              <a:latin typeface="Calibri" panose="020F0502020204030204" pitchFamily="34" charset="0"/>
            </a:endParaRPr>
          </a:p>
          <a:p>
            <a:pPr algn="just"/>
            <a:r>
              <a:rPr lang="it-IT" b="1" dirty="0" smtClean="0">
                <a:latin typeface="Calibri" panose="020F0502020204030204" pitchFamily="34" charset="0"/>
              </a:rPr>
              <a:t>2. </a:t>
            </a:r>
            <a:r>
              <a:rPr lang="it-IT" b="1" dirty="0" smtClean="0">
                <a:latin typeface="Calibri" panose="020F0502020204030204" pitchFamily="34" charset="0"/>
              </a:rPr>
              <a:t>LAVORATORI </a:t>
            </a:r>
            <a:r>
              <a:rPr lang="it-IT" b="1" dirty="0">
                <a:latin typeface="Calibri" panose="020F0502020204030204" pitchFamily="34" charset="0"/>
              </a:rPr>
              <a:t>IN PARTICOLARI CONDIZIONI DI </a:t>
            </a:r>
            <a:r>
              <a:rPr lang="it-IT" b="1" dirty="0" smtClean="0">
                <a:latin typeface="Calibri" panose="020F0502020204030204" pitchFamily="34" charset="0"/>
              </a:rPr>
              <a:t>SALUTE (74%) </a:t>
            </a:r>
            <a:endParaRPr lang="it-IT" b="1" dirty="0" smtClean="0">
              <a:latin typeface="Calibri" panose="020F0502020204030204" pitchFamily="34" charset="0"/>
            </a:endParaRPr>
          </a:p>
          <a:p>
            <a:pPr algn="just"/>
            <a:endParaRPr lang="it-IT" b="1" dirty="0">
              <a:latin typeface="Calibri" panose="020F0502020204030204" pitchFamily="34" charset="0"/>
            </a:endParaRPr>
          </a:p>
          <a:p>
            <a:r>
              <a:rPr lang="it-IT" b="1" dirty="0" smtClean="0">
                <a:latin typeface="Calibri" panose="020F0502020204030204" pitchFamily="34" charset="0"/>
              </a:rPr>
              <a:t>3. LAVORATORI </a:t>
            </a:r>
            <a:r>
              <a:rPr lang="it-IT" b="1" dirty="0">
                <a:latin typeface="Calibri" panose="020F0502020204030204" pitchFamily="34" charset="0"/>
              </a:rPr>
              <a:t>CON CARICHI DI LAVORO DI CURA </a:t>
            </a:r>
            <a:r>
              <a:rPr lang="it-IT" b="1" dirty="0" smtClean="0">
                <a:latin typeface="Calibri" panose="020F0502020204030204" pitchFamily="34" charset="0"/>
              </a:rPr>
              <a:t> </a:t>
            </a:r>
          </a:p>
          <a:p>
            <a:r>
              <a:rPr lang="it-IT" b="1" dirty="0" smtClean="0">
                <a:latin typeface="Calibri" panose="020F0502020204030204" pitchFamily="34" charset="0"/>
              </a:rPr>
              <a:t>     PRESENZA DI PARENTI DI SECONDO GRADO CONVIVENTI - DA   </a:t>
            </a:r>
          </a:p>
          <a:p>
            <a:r>
              <a:rPr lang="it-IT" b="1" dirty="0" smtClean="0">
                <a:latin typeface="Calibri" panose="020F0502020204030204" pitchFamily="34" charset="0"/>
              </a:rPr>
              <a:t>     ALMENO </a:t>
            </a:r>
            <a:r>
              <a:rPr lang="it-IT" b="1" dirty="0" smtClean="0">
                <a:latin typeface="Calibri" panose="020F0502020204030204" pitchFamily="34" charset="0"/>
              </a:rPr>
              <a:t>6MESI - CON </a:t>
            </a:r>
            <a:r>
              <a:rPr lang="it-IT" b="1" dirty="0">
                <a:latin typeface="Calibri" panose="020F0502020204030204" pitchFamily="34" charset="0"/>
              </a:rPr>
              <a:t>DISABILITA’ GRAVE </a:t>
            </a:r>
            <a:r>
              <a:rPr lang="it-IT" b="1" dirty="0" smtClean="0">
                <a:latin typeface="Calibri" panose="020F0502020204030204" pitchFamily="34" charset="0"/>
              </a:rPr>
              <a:t>(L.104</a:t>
            </a:r>
            <a:r>
              <a:rPr lang="it-IT" b="1" dirty="0" smtClean="0">
                <a:latin typeface="Calibri" panose="020F0502020204030204" pitchFamily="34" charset="0"/>
              </a:rPr>
              <a:t>)</a:t>
            </a:r>
          </a:p>
          <a:p>
            <a:endParaRPr lang="it-IT" b="1" dirty="0" smtClean="0">
              <a:latin typeface="Calibri" panose="020F0502020204030204" pitchFamily="34" charset="0"/>
            </a:endParaRPr>
          </a:p>
          <a:p>
            <a:pPr algn="just"/>
            <a:r>
              <a:rPr lang="it-IT" b="1" dirty="0" smtClean="0">
                <a:latin typeface="Calibri" panose="020F0502020204030204" pitchFamily="34" charset="0"/>
              </a:rPr>
              <a:t>4. </a:t>
            </a:r>
            <a:r>
              <a:rPr lang="it-IT" b="1" dirty="0" smtClean="0">
                <a:latin typeface="Calibri" panose="020F0502020204030204" pitchFamily="34" charset="0"/>
              </a:rPr>
              <a:t>LAVORATORI </a:t>
            </a:r>
            <a:r>
              <a:rPr lang="it-IT" b="1" dirty="0">
                <a:latin typeface="Calibri" panose="020F0502020204030204" pitchFamily="34" charset="0"/>
              </a:rPr>
              <a:t>IMPIEGATI IN MANSIONI GRAVOSE</a:t>
            </a:r>
          </a:p>
        </p:txBody>
      </p:sp>
      <p:sp>
        <p:nvSpPr>
          <p:cNvPr id="6" name="Rettangolo 5"/>
          <p:cNvSpPr/>
          <p:nvPr/>
        </p:nvSpPr>
        <p:spPr>
          <a:xfrm>
            <a:off x="1738649" y="6001555"/>
            <a:ext cx="4069724" cy="43785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smtClean="0"/>
              <a:t>5. LAVORI USURANTI  L.67/2011</a:t>
            </a:r>
            <a:endParaRPr lang="it-IT" b="1" dirty="0"/>
          </a:p>
        </p:txBody>
      </p:sp>
      <p:sp>
        <p:nvSpPr>
          <p:cNvPr id="7" name="Rettangolo arrotondato 6"/>
          <p:cNvSpPr/>
          <p:nvPr/>
        </p:nvSpPr>
        <p:spPr>
          <a:xfrm>
            <a:off x="6362164" y="1893194"/>
            <a:ext cx="3270158" cy="1081824"/>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it-IT" b="1" dirty="0" smtClean="0"/>
              <a:t>Almeno 1anno di contributi effettivi prima del 19°anno di età</a:t>
            </a:r>
            <a:endParaRPr lang="it-IT" b="1" dirty="0"/>
          </a:p>
        </p:txBody>
      </p:sp>
    </p:spTree>
    <p:extLst>
      <p:ext uri="{BB962C8B-B14F-4D97-AF65-F5344CB8AC3E}">
        <p14:creationId xmlns:p14="http://schemas.microsoft.com/office/powerpoint/2010/main" val="1621188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845157" y="772733"/>
            <a:ext cx="640079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latin typeface="+mj-lt"/>
              </a:rPr>
              <a:t>Lavori Gravosi</a:t>
            </a:r>
          </a:p>
        </p:txBody>
      </p:sp>
      <p:sp>
        <p:nvSpPr>
          <p:cNvPr id="4" name="Rettangolo 3"/>
          <p:cNvSpPr/>
          <p:nvPr/>
        </p:nvSpPr>
        <p:spPr>
          <a:xfrm>
            <a:off x="1390920" y="1803043"/>
            <a:ext cx="8280040" cy="486821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latin typeface="Calibri" panose="020F0502020204030204" pitchFamily="34" charset="0"/>
              </a:rPr>
              <a:t>Lavori particolarmente pesanti	</a:t>
            </a:r>
          </a:p>
          <a:p>
            <a:r>
              <a:rPr lang="it-IT" b="1" dirty="0" smtClean="0">
                <a:latin typeface="Calibri" panose="020F0502020204030204" pitchFamily="34" charset="0"/>
              </a:rPr>
              <a:t>1.  Operai dell’industria estrattiva, dell’edilizia e della manutenzione degli edifici	</a:t>
            </a:r>
          </a:p>
          <a:p>
            <a:r>
              <a:rPr lang="it-IT" b="1" dirty="0" smtClean="0">
                <a:latin typeface="Calibri" panose="020F0502020204030204" pitchFamily="34" charset="0"/>
              </a:rPr>
              <a:t>2.  Conduttori di gru, di macchinari mobili per la perforazione nelle costruzioni	</a:t>
            </a:r>
          </a:p>
          <a:p>
            <a:r>
              <a:rPr lang="it-IT" b="1" dirty="0" smtClean="0">
                <a:latin typeface="Calibri" panose="020F0502020204030204" pitchFamily="34" charset="0"/>
              </a:rPr>
              <a:t>3.  Conciatori di pelli e di pellicce	</a:t>
            </a:r>
          </a:p>
          <a:p>
            <a:r>
              <a:rPr lang="it-IT" b="1" dirty="0" smtClean="0">
                <a:latin typeface="Calibri" panose="020F0502020204030204" pitchFamily="34" charset="0"/>
              </a:rPr>
              <a:t>4.  Conduttori di convogli ferroviari e personale viaggiante	</a:t>
            </a:r>
          </a:p>
          <a:p>
            <a:r>
              <a:rPr lang="it-IT" b="1" dirty="0" smtClean="0">
                <a:latin typeface="Calibri" panose="020F0502020204030204" pitchFamily="34" charset="0"/>
              </a:rPr>
              <a:t>5.  Conduttori di mezzi pesanti e camion	</a:t>
            </a:r>
          </a:p>
          <a:p>
            <a:r>
              <a:rPr lang="it-IT" b="1" dirty="0" smtClean="0">
                <a:latin typeface="Calibri" panose="020F0502020204030204" pitchFamily="34" charset="0"/>
              </a:rPr>
              <a:t>6.  Professioni sanitarie infermieristiche ed ostetriche ospedaliere con lavoro organizzato in turni	</a:t>
            </a:r>
          </a:p>
          <a:p>
            <a:r>
              <a:rPr lang="it-IT" b="1" dirty="0" smtClean="0">
                <a:latin typeface="Calibri" panose="020F0502020204030204" pitchFamily="34" charset="0"/>
              </a:rPr>
              <a:t>7.  Addetti all'assistenza personale di persone in condizioni di non autosufficienza 	</a:t>
            </a:r>
          </a:p>
          <a:p>
            <a:r>
              <a:rPr lang="it-IT" b="1" dirty="0" smtClean="0">
                <a:latin typeface="Calibri" panose="020F0502020204030204" pitchFamily="34" charset="0"/>
              </a:rPr>
              <a:t>8.  Professori di scuola </a:t>
            </a:r>
            <a:r>
              <a:rPr lang="it-IT" b="1" dirty="0" err="1" smtClean="0">
                <a:latin typeface="Calibri" panose="020F0502020204030204" pitchFamily="34" charset="0"/>
              </a:rPr>
              <a:t>pre</a:t>
            </a:r>
            <a:r>
              <a:rPr lang="it-IT" b="1" dirty="0" smtClean="0">
                <a:latin typeface="Calibri" panose="020F0502020204030204" pitchFamily="34" charset="0"/>
              </a:rPr>
              <a:t>-primaria	</a:t>
            </a:r>
          </a:p>
          <a:p>
            <a:r>
              <a:rPr lang="it-IT" b="1" dirty="0" smtClean="0">
                <a:latin typeface="Calibri" panose="020F0502020204030204" pitchFamily="34" charset="0"/>
              </a:rPr>
              <a:t>9.  Facchini, addetti allo spostamento merci ed assimilati	</a:t>
            </a:r>
          </a:p>
          <a:p>
            <a:r>
              <a:rPr lang="it-IT" b="1" dirty="0" smtClean="0">
                <a:latin typeface="Calibri" panose="020F0502020204030204" pitchFamily="34" charset="0"/>
              </a:rPr>
              <a:t>10. Personale non qualificato addetto ai servizi di pulizia 	</a:t>
            </a:r>
          </a:p>
          <a:p>
            <a:pPr marL="342900" indent="-342900">
              <a:buAutoNum type="arabicPeriod" startAt="11"/>
            </a:pPr>
            <a:r>
              <a:rPr lang="it-IT" b="1" dirty="0" smtClean="0">
                <a:latin typeface="Calibri" panose="020F0502020204030204" pitchFamily="34" charset="0"/>
              </a:rPr>
              <a:t>Operatori ecologici e altri raccoglitori e separatori di rifiuti</a:t>
            </a:r>
          </a:p>
          <a:p>
            <a:r>
              <a:rPr lang="it-IT" b="1" dirty="0"/>
              <a:t>Operai e braccianti agricoli</a:t>
            </a:r>
          </a:p>
          <a:p>
            <a:r>
              <a:rPr lang="it-IT" b="1" dirty="0"/>
              <a:t>Marittimi</a:t>
            </a:r>
          </a:p>
          <a:p>
            <a:r>
              <a:rPr lang="it-IT" b="1" dirty="0"/>
              <a:t>Addetti alla pesca</a:t>
            </a:r>
          </a:p>
          <a:p>
            <a:r>
              <a:rPr lang="it-IT" b="1" dirty="0"/>
              <a:t>Siderurgici e lavoratori del vetro</a:t>
            </a:r>
          </a:p>
          <a:p>
            <a:endParaRPr lang="it-IT" b="1" dirty="0">
              <a:latin typeface="Calibri" panose="020F0502020204030204" pitchFamily="34" charset="0"/>
            </a:endParaRPr>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Tree>
    <p:extLst>
      <p:ext uri="{BB962C8B-B14F-4D97-AF65-F5344CB8AC3E}">
        <p14:creationId xmlns:p14="http://schemas.microsoft.com/office/powerpoint/2010/main" val="264362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5975614" y="3244334"/>
            <a:ext cx="240772" cy="369332"/>
          </a:xfrm>
          <a:prstGeom prst="rect">
            <a:avLst/>
          </a:prstGeom>
        </p:spPr>
        <p:txBody>
          <a:bodyPr wrap="none">
            <a:spAutoFit/>
          </a:bodyPr>
          <a:lstStyle/>
          <a:p>
            <a:r>
              <a:rPr lang="it-IT" b="1" dirty="0">
                <a:solidFill>
                  <a:prstClr val="black"/>
                </a:solidFill>
                <a:latin typeface="Calibri" panose="020F0502020204030204" pitchFamily="34" charset="0"/>
              </a:rPr>
              <a:t>l</a:t>
            </a:r>
            <a:endParaRPr lang="it-IT" dirty="0">
              <a:solidFill>
                <a:prstClr val="black"/>
              </a:solidFill>
            </a:endParaRPr>
          </a:p>
        </p:txBody>
      </p:sp>
      <p:sp>
        <p:nvSpPr>
          <p:cNvPr id="6" name="Rettangolo 5"/>
          <p:cNvSpPr/>
          <p:nvPr/>
        </p:nvSpPr>
        <p:spPr>
          <a:xfrm>
            <a:off x="5527671" y="2081470"/>
            <a:ext cx="4787904" cy="3714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b="1" dirty="0" smtClean="0">
                <a:solidFill>
                  <a:prstClr val="white"/>
                </a:solidFill>
                <a:latin typeface="Calibri" panose="020F0502020204030204" pitchFamily="34" charset="0"/>
              </a:rPr>
              <a:t>Lavori Usuranti  </a:t>
            </a:r>
          </a:p>
          <a:p>
            <a:endParaRPr lang="it-IT" b="1" dirty="0">
              <a:solidFill>
                <a:prstClr val="white"/>
              </a:solidFill>
              <a:latin typeface="Calibri" panose="020F0502020204030204" pitchFamily="34" charset="0"/>
            </a:endParaRPr>
          </a:p>
          <a:p>
            <a:r>
              <a:rPr lang="it-IT" b="1" dirty="0" smtClean="0">
                <a:solidFill>
                  <a:prstClr val="white"/>
                </a:solidFill>
                <a:latin typeface="Calibri" panose="020F0502020204030204" pitchFamily="34" charset="0"/>
              </a:rPr>
              <a:t>1</a:t>
            </a:r>
            <a:r>
              <a:rPr lang="it-IT" b="1" dirty="0">
                <a:solidFill>
                  <a:prstClr val="white"/>
                </a:solidFill>
                <a:latin typeface="Calibri" panose="020F0502020204030204" pitchFamily="34" charset="0"/>
              </a:rPr>
              <a:t>. Lavori in galleria, cava o miniera	</a:t>
            </a:r>
          </a:p>
          <a:p>
            <a:r>
              <a:rPr lang="it-IT" b="1" dirty="0">
                <a:solidFill>
                  <a:prstClr val="white"/>
                </a:solidFill>
                <a:latin typeface="Calibri" panose="020F0502020204030204" pitchFamily="34" charset="0"/>
              </a:rPr>
              <a:t>2. Lavori in cassoni ad aria compressa	</a:t>
            </a:r>
          </a:p>
          <a:p>
            <a:r>
              <a:rPr lang="it-IT" b="1" dirty="0">
                <a:solidFill>
                  <a:prstClr val="white"/>
                </a:solidFill>
                <a:latin typeface="Calibri" panose="020F0502020204030204" pitchFamily="34" charset="0"/>
              </a:rPr>
              <a:t>3. Lavori svolti dai palombari	</a:t>
            </a:r>
          </a:p>
          <a:p>
            <a:r>
              <a:rPr lang="it-IT" b="1" dirty="0">
                <a:solidFill>
                  <a:prstClr val="white"/>
                </a:solidFill>
                <a:latin typeface="Calibri" panose="020F0502020204030204" pitchFamily="34" charset="0"/>
              </a:rPr>
              <a:t>4. Lavori ad alte temperature	</a:t>
            </a:r>
          </a:p>
          <a:p>
            <a:r>
              <a:rPr lang="it-IT" b="1" dirty="0">
                <a:solidFill>
                  <a:prstClr val="white"/>
                </a:solidFill>
                <a:latin typeface="Calibri" panose="020F0502020204030204" pitchFamily="34" charset="0"/>
              </a:rPr>
              <a:t>5. Lavorazione del vetro cavo	</a:t>
            </a:r>
          </a:p>
          <a:p>
            <a:r>
              <a:rPr lang="it-IT" b="1" dirty="0">
                <a:solidFill>
                  <a:prstClr val="white"/>
                </a:solidFill>
                <a:latin typeface="Calibri" panose="020F0502020204030204" pitchFamily="34" charset="0"/>
              </a:rPr>
              <a:t>6. Lavori espletati in spazi stretti	</a:t>
            </a:r>
          </a:p>
          <a:p>
            <a:r>
              <a:rPr lang="it-IT" b="1" dirty="0">
                <a:solidFill>
                  <a:prstClr val="white"/>
                </a:solidFill>
                <a:latin typeface="Calibri" panose="020F0502020204030204" pitchFamily="34" charset="0"/>
              </a:rPr>
              <a:t>7. Lavori di asportazione dell’amianto	</a:t>
            </a:r>
          </a:p>
          <a:p>
            <a:r>
              <a:rPr lang="it-IT" b="1" dirty="0">
                <a:solidFill>
                  <a:prstClr val="white"/>
                </a:solidFill>
                <a:latin typeface="Calibri" panose="020F0502020204030204" pitchFamily="34" charset="0"/>
              </a:rPr>
              <a:t>8. Lavori notturni	</a:t>
            </a:r>
          </a:p>
          <a:p>
            <a:r>
              <a:rPr lang="it-IT" b="1" dirty="0">
                <a:solidFill>
                  <a:prstClr val="white"/>
                </a:solidFill>
                <a:latin typeface="Calibri" panose="020F0502020204030204" pitchFamily="34" charset="0"/>
              </a:rPr>
              <a:t>9. Lavori addetti alla c.d. “linea catena</a:t>
            </a:r>
            <a:r>
              <a:rPr lang="it-IT" dirty="0" smtClean="0">
                <a:solidFill>
                  <a:prstClr val="white"/>
                </a:solidFill>
                <a:latin typeface="Calibri" panose="020F0502020204030204" pitchFamily="34" charset="0"/>
              </a:rPr>
              <a:t>”</a:t>
            </a:r>
          </a:p>
          <a:p>
            <a:endParaRPr lang="it-IT" dirty="0">
              <a:solidFill>
                <a:prstClr val="white"/>
              </a:solidFill>
              <a:latin typeface="Calibri" panose="020F0502020204030204" pitchFamily="34" charset="0"/>
            </a:endParaRPr>
          </a:p>
          <a:p>
            <a:r>
              <a:rPr lang="it-IT" dirty="0">
                <a:solidFill>
                  <a:prstClr val="white"/>
                </a:solidFill>
              </a:rPr>
              <a:t>	</a:t>
            </a:r>
          </a:p>
        </p:txBody>
      </p:sp>
      <p:sp>
        <p:nvSpPr>
          <p:cNvPr id="7" name="Rettangolo 6"/>
          <p:cNvSpPr/>
          <p:nvPr/>
        </p:nvSpPr>
        <p:spPr>
          <a:xfrm>
            <a:off x="3213096" y="412929"/>
            <a:ext cx="5525036"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prstClr val="white"/>
                </a:solidFill>
                <a:latin typeface="Calibri" panose="020F0502020204030204" pitchFamily="34" charset="0"/>
              </a:rPr>
              <a:t>LAVORI USURANTI</a:t>
            </a:r>
            <a:endParaRPr lang="it-IT" b="1" dirty="0">
              <a:solidFill>
                <a:prstClr val="white"/>
              </a:solidFill>
            </a:endParaRPr>
          </a:p>
        </p:txBody>
      </p:sp>
      <p:pic>
        <p:nvPicPr>
          <p:cNvPr id="8" name="Immagine 7"/>
          <p:cNvPicPr>
            <a:picLocks noChangeAspect="1"/>
          </p:cNvPicPr>
          <p:nvPr/>
        </p:nvPicPr>
        <p:blipFill>
          <a:blip r:embed="rId2"/>
          <a:stretch>
            <a:fillRect/>
          </a:stretch>
        </p:blipFill>
        <p:spPr>
          <a:xfrm>
            <a:off x="10848983" y="251078"/>
            <a:ext cx="1073332" cy="1468313"/>
          </a:xfrm>
          <a:prstGeom prst="rect">
            <a:avLst/>
          </a:prstGeom>
        </p:spPr>
      </p:pic>
      <p:sp>
        <p:nvSpPr>
          <p:cNvPr id="4" name="Fumetto 1 3"/>
          <p:cNvSpPr/>
          <p:nvPr/>
        </p:nvSpPr>
        <p:spPr>
          <a:xfrm>
            <a:off x="1046675" y="1766951"/>
            <a:ext cx="3757612" cy="3324098"/>
          </a:xfrm>
          <a:prstGeom prst="wedgeRectCallout">
            <a:avLst>
              <a:gd name="adj1" fmla="val 66545"/>
              <a:gd name="adj2" fmla="val 3740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Tx/>
              <a:buAutoNum type="arabicParenR"/>
            </a:pPr>
            <a:r>
              <a:rPr lang="it-IT" sz="1600" b="1" dirty="0" smtClean="0">
                <a:solidFill>
                  <a:prstClr val="white"/>
                </a:solidFill>
              </a:rPr>
              <a:t>lavoratori </a:t>
            </a:r>
            <a:r>
              <a:rPr lang="it-IT" sz="1600" b="1" dirty="0">
                <a:solidFill>
                  <a:prstClr val="white"/>
                </a:solidFill>
              </a:rPr>
              <a:t>a turni che prestano lo loro attività nel periodo notturno per almeno 6 ore per un numero minimo di giorni lavorativi all'anno non inferiore a 64; </a:t>
            </a:r>
            <a:endParaRPr lang="it-IT" sz="1600" b="1" dirty="0" smtClean="0">
              <a:solidFill>
                <a:prstClr val="white"/>
              </a:solidFill>
            </a:endParaRPr>
          </a:p>
          <a:p>
            <a:pPr algn="just"/>
            <a:endParaRPr lang="it-IT" sz="1600" b="1" dirty="0" smtClean="0">
              <a:solidFill>
                <a:prstClr val="white"/>
              </a:solidFill>
            </a:endParaRPr>
          </a:p>
          <a:p>
            <a:r>
              <a:rPr lang="it-IT" sz="1600" b="1" dirty="0" smtClean="0">
                <a:solidFill>
                  <a:prstClr val="white"/>
                </a:solidFill>
              </a:rPr>
              <a:t>2</a:t>
            </a:r>
            <a:r>
              <a:rPr lang="it-IT" sz="1600" b="1" dirty="0">
                <a:solidFill>
                  <a:prstClr val="white"/>
                </a:solidFill>
              </a:rPr>
              <a:t>) lavoratori che prestano la loro attività per almeno 3 ore nell'intervallo tra la mezzanotte e le cinque del mattino per periodi di lavoro di durata pari all'intero anno lavorativo</a:t>
            </a:r>
            <a:r>
              <a:rPr lang="it-IT" sz="1000" b="1" dirty="0">
                <a:solidFill>
                  <a:prstClr val="white"/>
                </a:solidFill>
              </a:rPr>
              <a:t/>
            </a:r>
            <a:br>
              <a:rPr lang="it-IT" sz="1000" b="1" dirty="0">
                <a:solidFill>
                  <a:prstClr val="white"/>
                </a:solidFill>
              </a:rPr>
            </a:br>
            <a:r>
              <a:rPr lang="it-IT" sz="1000" b="1" dirty="0">
                <a:solidFill>
                  <a:prstClr val="white"/>
                </a:solidFill>
              </a:rPr>
              <a:t/>
            </a:r>
            <a:br>
              <a:rPr lang="it-IT" sz="1000" b="1" dirty="0">
                <a:solidFill>
                  <a:prstClr val="white"/>
                </a:solidFill>
              </a:rPr>
            </a:br>
            <a:endParaRPr lang="it-IT" b="1" dirty="0">
              <a:solidFill>
                <a:prstClr val="white"/>
              </a:solidFill>
            </a:endParaRPr>
          </a:p>
        </p:txBody>
      </p:sp>
      <p:pic>
        <p:nvPicPr>
          <p:cNvPr id="9" name="Immagin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3291" y="1327329"/>
            <a:ext cx="599974" cy="797612"/>
          </a:xfrm>
          <a:prstGeom prst="rect">
            <a:avLst/>
          </a:prstGeom>
        </p:spPr>
      </p:pic>
    </p:spTree>
    <p:extLst>
      <p:ext uri="{BB962C8B-B14F-4D97-AF65-F5344CB8AC3E}">
        <p14:creationId xmlns:p14="http://schemas.microsoft.com/office/powerpoint/2010/main" val="3322255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845157" y="772733"/>
            <a:ext cx="640079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solidFill>
                  <a:schemeClr val="bg1"/>
                </a:solidFill>
                <a:latin typeface="+mj-lt"/>
              </a:rPr>
              <a:t>Proroga Ape sociale Art.18</a:t>
            </a:r>
            <a:endParaRPr lang="it-IT" b="1" dirty="0">
              <a:solidFill>
                <a:schemeClr val="bg1"/>
              </a:solidFill>
              <a:latin typeface="+mj-lt"/>
            </a:endParaRPr>
          </a:p>
        </p:txBody>
      </p:sp>
      <p:sp>
        <p:nvSpPr>
          <p:cNvPr id="5" name="Callout 1 4"/>
          <p:cNvSpPr/>
          <p:nvPr/>
        </p:nvSpPr>
        <p:spPr>
          <a:xfrm>
            <a:off x="2640169" y="3195026"/>
            <a:ext cx="6992153" cy="2421227"/>
          </a:xfrm>
          <a:prstGeom prst="borderCallout1">
            <a:avLst>
              <a:gd name="adj1" fmla="val 104627"/>
              <a:gd name="adj2" fmla="val 46041"/>
              <a:gd name="adj3" fmla="val 104449"/>
              <a:gd name="adj4" fmla="val 4552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AutoNum type="arabicPeriod"/>
            </a:pPr>
            <a:r>
              <a:rPr lang="it-IT" b="1" dirty="0" smtClean="0">
                <a:latin typeface="Calibri" panose="020F0502020204030204" pitchFamily="34" charset="0"/>
              </a:rPr>
              <a:t>LAVORATORI </a:t>
            </a:r>
            <a:r>
              <a:rPr lang="it-IT" b="1" dirty="0">
                <a:latin typeface="Calibri" panose="020F0502020204030204" pitchFamily="34" charset="0"/>
              </a:rPr>
              <a:t>DISOCCUPATI SENZA </a:t>
            </a:r>
            <a:r>
              <a:rPr lang="it-IT" b="1" dirty="0" smtClean="0">
                <a:latin typeface="Calibri" panose="020F0502020204030204" pitchFamily="34" charset="0"/>
              </a:rPr>
              <a:t>REDDITO</a:t>
            </a:r>
          </a:p>
          <a:p>
            <a:pPr algn="just"/>
            <a:r>
              <a:rPr lang="it-IT" b="1" dirty="0" smtClean="0">
                <a:latin typeface="Calibri" panose="020F0502020204030204" pitchFamily="34" charset="0"/>
              </a:rPr>
              <a:t> </a:t>
            </a:r>
            <a:endParaRPr lang="it-IT" b="1" dirty="0">
              <a:latin typeface="Calibri" panose="020F0502020204030204" pitchFamily="34" charset="0"/>
            </a:endParaRPr>
          </a:p>
          <a:p>
            <a:pPr algn="just"/>
            <a:r>
              <a:rPr lang="it-IT" b="1" dirty="0" smtClean="0">
                <a:latin typeface="Calibri" panose="020F0502020204030204" pitchFamily="34" charset="0"/>
              </a:rPr>
              <a:t>2. </a:t>
            </a:r>
            <a:r>
              <a:rPr lang="it-IT" b="1" dirty="0" smtClean="0">
                <a:latin typeface="Calibri" panose="020F0502020204030204" pitchFamily="34" charset="0"/>
              </a:rPr>
              <a:t>LAVORATORI </a:t>
            </a:r>
            <a:r>
              <a:rPr lang="it-IT" b="1" dirty="0">
                <a:latin typeface="Calibri" panose="020F0502020204030204" pitchFamily="34" charset="0"/>
              </a:rPr>
              <a:t>IN PARTICOLARI CONDIZIONI DI </a:t>
            </a:r>
            <a:r>
              <a:rPr lang="it-IT" b="1" dirty="0" smtClean="0">
                <a:latin typeface="Calibri" panose="020F0502020204030204" pitchFamily="34" charset="0"/>
              </a:rPr>
              <a:t>SALUTE (74%) </a:t>
            </a:r>
            <a:endParaRPr lang="it-IT" b="1" dirty="0" smtClean="0">
              <a:latin typeface="Calibri" panose="020F0502020204030204" pitchFamily="34" charset="0"/>
            </a:endParaRPr>
          </a:p>
          <a:p>
            <a:pPr algn="just"/>
            <a:endParaRPr lang="it-IT" b="1" dirty="0">
              <a:latin typeface="Calibri" panose="020F0502020204030204" pitchFamily="34" charset="0"/>
            </a:endParaRPr>
          </a:p>
          <a:p>
            <a:r>
              <a:rPr lang="it-IT" b="1" dirty="0" smtClean="0">
                <a:latin typeface="Calibri" panose="020F0502020204030204" pitchFamily="34" charset="0"/>
              </a:rPr>
              <a:t>3. LAVORATORI </a:t>
            </a:r>
            <a:r>
              <a:rPr lang="it-IT" b="1" dirty="0">
                <a:latin typeface="Calibri" panose="020F0502020204030204" pitchFamily="34" charset="0"/>
              </a:rPr>
              <a:t>CON CARICHI DI LAVORO DI CURA </a:t>
            </a:r>
            <a:r>
              <a:rPr lang="it-IT" b="1" dirty="0" smtClean="0">
                <a:latin typeface="Calibri" panose="020F0502020204030204" pitchFamily="34" charset="0"/>
              </a:rPr>
              <a:t> </a:t>
            </a:r>
          </a:p>
          <a:p>
            <a:r>
              <a:rPr lang="it-IT" b="1" dirty="0" smtClean="0">
                <a:latin typeface="Calibri" panose="020F0502020204030204" pitchFamily="34" charset="0"/>
              </a:rPr>
              <a:t>     PRESENZA DI PARENTI DI SECONDO GRADO CONVIVENTI - DA   </a:t>
            </a:r>
          </a:p>
          <a:p>
            <a:r>
              <a:rPr lang="it-IT" b="1" dirty="0" smtClean="0">
                <a:latin typeface="Calibri" panose="020F0502020204030204" pitchFamily="34" charset="0"/>
              </a:rPr>
              <a:t>     ALMENO </a:t>
            </a:r>
            <a:r>
              <a:rPr lang="it-IT" b="1" dirty="0" smtClean="0">
                <a:latin typeface="Calibri" panose="020F0502020204030204" pitchFamily="34" charset="0"/>
              </a:rPr>
              <a:t>6MESI - CON </a:t>
            </a:r>
            <a:r>
              <a:rPr lang="it-IT" b="1" dirty="0">
                <a:latin typeface="Calibri" panose="020F0502020204030204" pitchFamily="34" charset="0"/>
              </a:rPr>
              <a:t>DISABILITA’ GRAVE </a:t>
            </a:r>
            <a:r>
              <a:rPr lang="it-IT" b="1" dirty="0" smtClean="0">
                <a:latin typeface="Calibri" panose="020F0502020204030204" pitchFamily="34" charset="0"/>
              </a:rPr>
              <a:t>(L.104</a:t>
            </a:r>
            <a:r>
              <a:rPr lang="it-IT" b="1" dirty="0" smtClean="0">
                <a:latin typeface="Calibri" panose="020F0502020204030204" pitchFamily="34" charset="0"/>
              </a:rPr>
              <a:t>)</a:t>
            </a:r>
          </a:p>
          <a:p>
            <a:endParaRPr lang="it-IT" b="1" dirty="0" smtClean="0">
              <a:latin typeface="Calibri" panose="020F0502020204030204" pitchFamily="34" charset="0"/>
            </a:endParaRPr>
          </a:p>
          <a:p>
            <a:pPr algn="just"/>
            <a:r>
              <a:rPr lang="it-IT" b="1" dirty="0" smtClean="0">
                <a:latin typeface="Calibri" panose="020F0502020204030204" pitchFamily="34" charset="0"/>
              </a:rPr>
              <a:t>4. </a:t>
            </a:r>
            <a:r>
              <a:rPr lang="it-IT" b="1" dirty="0" smtClean="0">
                <a:latin typeface="Calibri" panose="020F0502020204030204" pitchFamily="34" charset="0"/>
              </a:rPr>
              <a:t>LAVORATORI </a:t>
            </a:r>
            <a:r>
              <a:rPr lang="it-IT" b="1" dirty="0">
                <a:latin typeface="Calibri" panose="020F0502020204030204" pitchFamily="34" charset="0"/>
              </a:rPr>
              <a:t>IMPIEGATI IN MANSIONI GRAVOSE</a:t>
            </a:r>
          </a:p>
        </p:txBody>
      </p:sp>
      <p:sp>
        <p:nvSpPr>
          <p:cNvPr id="2" name="Ovale 1"/>
          <p:cNvSpPr/>
          <p:nvPr/>
        </p:nvSpPr>
        <p:spPr>
          <a:xfrm>
            <a:off x="7469746" y="2215166"/>
            <a:ext cx="2034861" cy="1339403"/>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smtClean="0"/>
              <a:t>PROROGA AL 31.12.2019</a:t>
            </a:r>
            <a:endParaRPr lang="it-IT" dirty="0"/>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Tree>
    <p:extLst>
      <p:ext uri="{BB962C8B-B14F-4D97-AF65-F5344CB8AC3E}">
        <p14:creationId xmlns:p14="http://schemas.microsoft.com/office/powerpoint/2010/main" val="2077769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214" y="1346127"/>
            <a:ext cx="599974" cy="797612"/>
          </a:xfrm>
          <a:prstGeom prst="rect">
            <a:avLst/>
          </a:prstGeom>
        </p:spPr>
      </p:pic>
      <p:sp>
        <p:nvSpPr>
          <p:cNvPr id="3" name="Rettangolo 2"/>
          <p:cNvSpPr/>
          <p:nvPr/>
        </p:nvSpPr>
        <p:spPr>
          <a:xfrm>
            <a:off x="3090931" y="510065"/>
            <a:ext cx="6259131" cy="1700012"/>
          </a:xfrm>
          <a:prstGeom prst="rect">
            <a:avLst/>
          </a:prstGeom>
          <a:solidFill>
            <a:schemeClr val="accent1"/>
          </a:solidFill>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it-IT" dirty="0"/>
          </a:p>
          <a:p>
            <a:pPr algn="ctr"/>
            <a:r>
              <a:rPr lang="it-IT" b="1" dirty="0" smtClean="0">
                <a:latin typeface="Arial" panose="020B0604020202020204" pitchFamily="34" charset="0"/>
                <a:cs typeface="Arial" panose="020B0604020202020204" pitchFamily="34" charset="0"/>
              </a:rPr>
              <a:t>Art.14</a:t>
            </a:r>
          </a:p>
          <a:p>
            <a:pPr algn="ctr"/>
            <a:r>
              <a:rPr lang="it-IT" b="1" dirty="0" smtClean="0">
                <a:latin typeface="Arial" panose="020B0604020202020204" pitchFamily="34" charset="0"/>
                <a:cs typeface="Arial" panose="020B0604020202020204" pitchFamily="34" charset="0"/>
              </a:rPr>
              <a:t>Trattamento </a:t>
            </a:r>
            <a:r>
              <a:rPr lang="it-IT" b="1" dirty="0">
                <a:latin typeface="Arial" panose="020B0604020202020204" pitchFamily="34" charset="0"/>
                <a:cs typeface="Arial" panose="020B0604020202020204" pitchFamily="34" charset="0"/>
              </a:rPr>
              <a:t>pensionistico con almeno 62 anni di età e 38 anni di contributi, c.d. “pensione quota 100” </a:t>
            </a:r>
          </a:p>
          <a:p>
            <a:pPr algn="ctr"/>
            <a:endParaRPr lang="it-IT" dirty="0"/>
          </a:p>
        </p:txBody>
      </p:sp>
      <p:sp>
        <p:nvSpPr>
          <p:cNvPr id="4" name="Ovale 3"/>
          <p:cNvSpPr/>
          <p:nvPr/>
        </p:nvSpPr>
        <p:spPr>
          <a:xfrm>
            <a:off x="3668868" y="3107028"/>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latin typeface="Arial" panose="020B0604020202020204" pitchFamily="34" charset="0"/>
                <a:cs typeface="Arial" panose="020B0604020202020204" pitchFamily="34" charset="0"/>
              </a:rPr>
              <a:t>62</a:t>
            </a:r>
            <a:endParaRPr lang="it-IT" b="1" dirty="0">
              <a:latin typeface="Arial" panose="020B0604020202020204" pitchFamily="34" charset="0"/>
              <a:cs typeface="Arial" panose="020B0604020202020204" pitchFamily="34" charset="0"/>
            </a:endParaRPr>
          </a:p>
        </p:txBody>
      </p:sp>
      <p:sp>
        <p:nvSpPr>
          <p:cNvPr id="5" name="Ovale 4"/>
          <p:cNvSpPr/>
          <p:nvPr/>
        </p:nvSpPr>
        <p:spPr>
          <a:xfrm>
            <a:off x="5837348" y="3142446"/>
            <a:ext cx="914400"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latin typeface="Arial" panose="020B0604020202020204" pitchFamily="34" charset="0"/>
                <a:cs typeface="Arial" panose="020B0604020202020204" pitchFamily="34" charset="0"/>
              </a:rPr>
              <a:t>38</a:t>
            </a:r>
            <a:endParaRPr lang="it-IT" b="1" dirty="0">
              <a:latin typeface="Arial" panose="020B0604020202020204" pitchFamily="34" charset="0"/>
              <a:cs typeface="Arial" panose="020B0604020202020204" pitchFamily="34" charset="0"/>
            </a:endParaRPr>
          </a:p>
        </p:txBody>
      </p:sp>
      <p:sp>
        <p:nvSpPr>
          <p:cNvPr id="6" name="Più 5"/>
          <p:cNvSpPr/>
          <p:nvPr/>
        </p:nvSpPr>
        <p:spPr>
          <a:xfrm>
            <a:off x="4810795" y="3284112"/>
            <a:ext cx="613893" cy="566671"/>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Uguale 6"/>
          <p:cNvSpPr/>
          <p:nvPr/>
        </p:nvSpPr>
        <p:spPr>
          <a:xfrm>
            <a:off x="7130601" y="3264793"/>
            <a:ext cx="620332" cy="727658"/>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8" name="Ovale 7"/>
          <p:cNvSpPr/>
          <p:nvPr/>
        </p:nvSpPr>
        <p:spPr>
          <a:xfrm>
            <a:off x="8345508" y="3110248"/>
            <a:ext cx="914400" cy="9144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b="1" dirty="0" smtClean="0">
                <a:latin typeface="Arial" panose="020B0604020202020204" pitchFamily="34" charset="0"/>
                <a:cs typeface="Arial" panose="020B0604020202020204" pitchFamily="34" charset="0"/>
              </a:rPr>
              <a:t>100</a:t>
            </a:r>
            <a:endParaRPr lang="it-IT" b="1" dirty="0">
              <a:latin typeface="Arial" panose="020B0604020202020204" pitchFamily="34" charset="0"/>
              <a:cs typeface="Arial" panose="020B0604020202020204" pitchFamily="34" charset="0"/>
            </a:endParaRPr>
          </a:p>
        </p:txBody>
      </p:sp>
      <p:sp>
        <p:nvSpPr>
          <p:cNvPr id="9" name="Rettangolo 8"/>
          <p:cNvSpPr/>
          <p:nvPr/>
        </p:nvSpPr>
        <p:spPr>
          <a:xfrm>
            <a:off x="1584101" y="5652477"/>
            <a:ext cx="8474298" cy="923330"/>
          </a:xfrm>
          <a:prstGeom prst="rect">
            <a:avLst/>
          </a:prstGeom>
        </p:spPr>
        <p:txBody>
          <a:bodyPr wrap="square">
            <a:spAutoFit/>
          </a:bodyPr>
          <a:lstStyle/>
          <a:p>
            <a:pPr algn="just"/>
            <a:r>
              <a:rPr lang="it-IT" dirty="0" smtClean="0">
                <a:solidFill>
                  <a:srgbClr val="000000"/>
                </a:solidFill>
                <a:latin typeface="Calibri" panose="020F0502020204030204" pitchFamily="34" charset="0"/>
              </a:rPr>
              <a:t>Ai </a:t>
            </a:r>
            <a:r>
              <a:rPr lang="it-IT" dirty="0">
                <a:solidFill>
                  <a:srgbClr val="000000"/>
                </a:solidFill>
                <a:latin typeface="Calibri" panose="020F0502020204030204" pitchFamily="34" charset="0"/>
              </a:rPr>
              <a:t>fini del raggiungimento dei 38 anni è valutabile la contribuzione a qualsiasi titolo posseduta dal </a:t>
            </a:r>
            <a:r>
              <a:rPr lang="it-IT" dirty="0" smtClean="0">
                <a:solidFill>
                  <a:srgbClr val="000000"/>
                </a:solidFill>
                <a:latin typeface="Calibri" panose="020F0502020204030204" pitchFamily="34" charset="0"/>
              </a:rPr>
              <a:t>lavoratore (fermo </a:t>
            </a:r>
            <a:r>
              <a:rPr lang="it-IT" dirty="0">
                <a:solidFill>
                  <a:srgbClr val="000000"/>
                </a:solidFill>
                <a:latin typeface="Calibri" panose="020F0502020204030204" pitchFamily="34" charset="0"/>
              </a:rPr>
              <a:t>restando il contestuale perfezionamento dei 35 anni con esclusione della contribuzione figurativa per malattia e </a:t>
            </a:r>
            <a:r>
              <a:rPr lang="it-IT" dirty="0" smtClean="0">
                <a:solidFill>
                  <a:srgbClr val="000000"/>
                </a:solidFill>
                <a:latin typeface="Calibri" panose="020F0502020204030204" pitchFamily="34" charset="0"/>
              </a:rPr>
              <a:t>disoccupazione).</a:t>
            </a:r>
            <a:endParaRPr lang="it-IT" dirty="0"/>
          </a:p>
        </p:txBody>
      </p:sp>
      <p:sp>
        <p:nvSpPr>
          <p:cNvPr id="10" name="Freccia a destra 9"/>
          <p:cNvSpPr/>
          <p:nvPr/>
        </p:nvSpPr>
        <p:spPr>
          <a:xfrm>
            <a:off x="3513248" y="4122849"/>
            <a:ext cx="2595093" cy="125756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Misura sperimentale</a:t>
            </a:r>
            <a:endParaRPr lang="it-IT" b="1" dirty="0"/>
          </a:p>
        </p:txBody>
      </p:sp>
      <p:sp>
        <p:nvSpPr>
          <p:cNvPr id="11" name="Freccia a sinistra 10"/>
          <p:cNvSpPr/>
          <p:nvPr/>
        </p:nvSpPr>
        <p:spPr>
          <a:xfrm>
            <a:off x="6274155" y="4169534"/>
            <a:ext cx="2524258" cy="116419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latin typeface="Arial" panose="020B0604020202020204" pitchFamily="34" charset="0"/>
                <a:cs typeface="Arial" panose="020B0604020202020204" pitchFamily="34" charset="0"/>
              </a:rPr>
              <a:t>2019-2021</a:t>
            </a:r>
            <a:endParaRPr lang="it-IT"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316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2000"/>
                                        <p:tgtEl>
                                          <p:spTgt spid="8"/>
                                        </p:tgtEl>
                                      </p:cBhvr>
                                    </p:animEffect>
                                    <p:anim calcmode="lin" valueType="num">
                                      <p:cBhvr>
                                        <p:cTn id="43" dur="2000" fill="hold"/>
                                        <p:tgtEl>
                                          <p:spTgt spid="8"/>
                                        </p:tgtEl>
                                        <p:attrNameLst>
                                          <p:attrName>ppt_w</p:attrName>
                                        </p:attrNameLst>
                                      </p:cBhvr>
                                      <p:tavLst>
                                        <p:tav tm="0" fmla="#ppt_w*sin(2.5*pi*$)">
                                          <p:val>
                                            <p:fltVal val="0"/>
                                          </p:val>
                                        </p:tav>
                                        <p:tav tm="100000">
                                          <p:val>
                                            <p:fltVal val="1"/>
                                          </p:val>
                                        </p:tav>
                                      </p:tavLst>
                                    </p:anim>
                                    <p:anim calcmode="lin" valueType="num">
                                      <p:cBhvr>
                                        <p:cTn id="44"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barn(inVertical)">
                                      <p:cBhvr>
                                        <p:cTn id="49" dur="500"/>
                                        <p:tgtEl>
                                          <p:spTgt spid="10"/>
                                        </p:tgtEl>
                                      </p:cBhvr>
                                    </p:animEffect>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1"/>
                                        </p:tgtEl>
                                        <p:attrNameLst>
                                          <p:attrName>style.visibility</p:attrName>
                                        </p:attrNameLst>
                                      </p:cBhvr>
                                      <p:to>
                                        <p:strVal val="visible"/>
                                      </p:to>
                                    </p:set>
                                    <p:animEffect transition="in" filter="barn(inVertical)">
                                      <p:cBhvr>
                                        <p:cTn id="54" dur="500"/>
                                        <p:tgtEl>
                                          <p:spTgt spid="11"/>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animEffect transition="in" filter="fade">
                                      <p:cBhvr>
                                        <p:cTn id="59" dur="1000"/>
                                        <p:tgtEl>
                                          <p:spTgt spid="9"/>
                                        </p:tgtEl>
                                      </p:cBhvr>
                                    </p:animEffect>
                                    <p:anim calcmode="lin" valueType="num">
                                      <p:cBhvr>
                                        <p:cTn id="60" dur="1000" fill="hold"/>
                                        <p:tgtEl>
                                          <p:spTgt spid="9"/>
                                        </p:tgtEl>
                                        <p:attrNameLst>
                                          <p:attrName>ppt_x</p:attrName>
                                        </p:attrNameLst>
                                      </p:cBhvr>
                                      <p:tavLst>
                                        <p:tav tm="0">
                                          <p:val>
                                            <p:strVal val="#ppt_x"/>
                                          </p:val>
                                        </p:tav>
                                        <p:tav tm="100000">
                                          <p:val>
                                            <p:strVal val="#ppt_x"/>
                                          </p:val>
                                        </p:tav>
                                      </p:tavLst>
                                    </p:anim>
                                    <p:anim calcmode="lin" valueType="num">
                                      <p:cBhvr>
                                        <p:cTn id="61"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p:bldP spid="10" grpId="0" animBg="1"/>
      <p:bldP spid="11"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2845157" y="772733"/>
            <a:ext cx="640079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latin typeface="+mj-lt"/>
              </a:rPr>
              <a:t>Facoltà di riscatto periodi non coperti da contribuzione e nuova modalità di riscatto laurea (articolo 20) </a:t>
            </a:r>
            <a:endParaRPr lang="it-IT" dirty="0">
              <a:solidFill>
                <a:schemeClr val="bg1"/>
              </a:solidFill>
              <a:latin typeface="+mj-lt"/>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
        <p:nvSpPr>
          <p:cNvPr id="5" name="Rettangolo arrotondato 4"/>
          <p:cNvSpPr/>
          <p:nvPr/>
        </p:nvSpPr>
        <p:spPr>
          <a:xfrm>
            <a:off x="4442692" y="2878621"/>
            <a:ext cx="2447788" cy="7626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MISURA SPERIMENTALE 2019-2021</a:t>
            </a:r>
            <a:endParaRPr lang="it-IT" b="1" dirty="0"/>
          </a:p>
        </p:txBody>
      </p:sp>
      <p:sp>
        <p:nvSpPr>
          <p:cNvPr id="6" name="Rettangolo arrotondato 5"/>
          <p:cNvSpPr/>
          <p:nvPr/>
        </p:nvSpPr>
        <p:spPr>
          <a:xfrm>
            <a:off x="1136838" y="2182376"/>
            <a:ext cx="3199325" cy="153902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t>riscattare periodi non coperti da contribuzione obbligatoria, volontaria o </a:t>
            </a:r>
            <a:r>
              <a:rPr lang="it-IT" sz="1400" b="1" dirty="0" smtClean="0"/>
              <a:t>figurativa tra il primo e ultimo contributo </a:t>
            </a:r>
            <a:endParaRPr lang="it-IT" sz="1400" b="1" dirty="0"/>
          </a:p>
        </p:txBody>
      </p:sp>
      <p:sp>
        <p:nvSpPr>
          <p:cNvPr id="7" name="Rettangolo arrotondato 6"/>
          <p:cNvSpPr/>
          <p:nvPr/>
        </p:nvSpPr>
        <p:spPr>
          <a:xfrm>
            <a:off x="6045556" y="3998869"/>
            <a:ext cx="297501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MAX 5 ANNI</a:t>
            </a:r>
            <a:endParaRPr lang="it-IT" b="1" dirty="0"/>
          </a:p>
        </p:txBody>
      </p:sp>
      <p:sp>
        <p:nvSpPr>
          <p:cNvPr id="8" name="Rettangolo arrotondato 7"/>
          <p:cNvSpPr/>
          <p:nvPr/>
        </p:nvSpPr>
        <p:spPr>
          <a:xfrm>
            <a:off x="4165511" y="1740257"/>
            <a:ext cx="297501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SOLO PER I SOGGETTI DESTINATARI DEL SISTEMA CONTRIBUTIVO</a:t>
            </a:r>
            <a:endParaRPr lang="it-IT" b="1" dirty="0"/>
          </a:p>
        </p:txBody>
      </p:sp>
      <p:sp>
        <p:nvSpPr>
          <p:cNvPr id="9" name="Rettangolo arrotondato 8"/>
          <p:cNvSpPr/>
          <p:nvPr/>
        </p:nvSpPr>
        <p:spPr>
          <a:xfrm>
            <a:off x="6997009" y="2223824"/>
            <a:ext cx="3554569" cy="14975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400" b="1" dirty="0" smtClean="0"/>
              <a:t>ONERE: applicando </a:t>
            </a:r>
            <a:r>
              <a:rPr lang="it-IT" sz="1400" b="1" dirty="0"/>
              <a:t>l’aliquota contributiva in vigore alla data di presentazione della domanda di riscatto, nella misura prevista </a:t>
            </a:r>
            <a:r>
              <a:rPr lang="it-IT" sz="1400" b="1" dirty="0" err="1" smtClean="0"/>
              <a:t>per</a:t>
            </a:r>
            <a:r>
              <a:rPr lang="it-IT" sz="1400" b="1" dirty="0" err="1"/>
              <a:t>il</a:t>
            </a:r>
            <a:r>
              <a:rPr lang="it-IT" sz="1400" b="1" dirty="0"/>
              <a:t> versamento della contribuzione obbligatoria </a:t>
            </a:r>
            <a:r>
              <a:rPr lang="it-IT" sz="1400" b="1" dirty="0" smtClean="0"/>
              <a:t>   </a:t>
            </a:r>
            <a:endParaRPr lang="it-IT" sz="1400" b="1" dirty="0"/>
          </a:p>
        </p:txBody>
      </p:sp>
      <p:sp>
        <p:nvSpPr>
          <p:cNvPr id="10" name="Rettangolo arrotondato 9"/>
          <p:cNvSpPr/>
          <p:nvPr/>
        </p:nvSpPr>
        <p:spPr>
          <a:xfrm>
            <a:off x="2304515" y="3998869"/>
            <a:ext cx="2975019"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400" b="1" dirty="0"/>
              <a:t>l’onere è detraibile dall’imposta lorda nella misura del 50% in cinque quote annuali costanti </a:t>
            </a:r>
            <a:endParaRPr lang="it-IT" sz="1400" b="1" dirty="0"/>
          </a:p>
        </p:txBody>
      </p:sp>
      <p:sp>
        <p:nvSpPr>
          <p:cNvPr id="11" name="Rettangolo 10"/>
          <p:cNvSpPr/>
          <p:nvPr/>
        </p:nvSpPr>
        <p:spPr>
          <a:xfrm>
            <a:off x="1313644" y="5270852"/>
            <a:ext cx="9040969" cy="10916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400" b="1" dirty="0"/>
              <a:t>Per i lavoratori del settore privato l’onere del riscatto può essere sostenuto dal datore di lavoro dell’assicurato destinando i premi di produzione del lavoratore stesso con deducibilità delle somme dal reddito d’impresa </a:t>
            </a:r>
            <a:endParaRPr lang="it-IT" sz="1400" b="1" dirty="0"/>
          </a:p>
        </p:txBody>
      </p:sp>
    </p:spTree>
    <p:extLst>
      <p:ext uri="{BB962C8B-B14F-4D97-AF65-F5344CB8AC3E}">
        <p14:creationId xmlns:p14="http://schemas.microsoft.com/office/powerpoint/2010/main" val="804536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gtEl>
                                        <p:attrNameLst>
                                          <p:attrName>style.visibility</p:attrName>
                                        </p:attrNameLst>
                                      </p:cBhvr>
                                      <p:to>
                                        <p:strVal val="visible"/>
                                      </p:to>
                                    </p:set>
                                    <p:animEffect transition="in" filter="fade">
                                      <p:cBhvr>
                                        <p:cTn id="49" dur="1000"/>
                                        <p:tgtEl>
                                          <p:spTgt spid="5"/>
                                        </p:tgtEl>
                                      </p:cBhvr>
                                    </p:animEffect>
                                    <p:anim calcmode="lin" valueType="num">
                                      <p:cBhvr>
                                        <p:cTn id="50" dur="1000" fill="hold"/>
                                        <p:tgtEl>
                                          <p:spTgt spid="5"/>
                                        </p:tgtEl>
                                        <p:attrNameLst>
                                          <p:attrName>ppt_x</p:attrName>
                                        </p:attrNameLst>
                                      </p:cBhvr>
                                      <p:tavLst>
                                        <p:tav tm="0">
                                          <p:val>
                                            <p:strVal val="#ppt_x"/>
                                          </p:val>
                                        </p:tav>
                                        <p:tav tm="100000">
                                          <p:val>
                                            <p:strVal val="#ppt_x"/>
                                          </p:val>
                                        </p:tav>
                                      </p:tavLst>
                                    </p:anim>
                                    <p:anim calcmode="lin" valueType="num">
                                      <p:cBhvr>
                                        <p:cTn id="5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fade">
                                      <p:cBhvr>
                                        <p:cTn id="56" dur="1000"/>
                                        <p:tgtEl>
                                          <p:spTgt spid="11"/>
                                        </p:tgtEl>
                                      </p:cBhvr>
                                    </p:animEffect>
                                    <p:anim calcmode="lin" valueType="num">
                                      <p:cBhvr>
                                        <p:cTn id="57" dur="1000" fill="hold"/>
                                        <p:tgtEl>
                                          <p:spTgt spid="11"/>
                                        </p:tgtEl>
                                        <p:attrNameLst>
                                          <p:attrName>ppt_x</p:attrName>
                                        </p:attrNameLst>
                                      </p:cBhvr>
                                      <p:tavLst>
                                        <p:tav tm="0">
                                          <p:val>
                                            <p:strVal val="#ppt_x"/>
                                          </p:val>
                                        </p:tav>
                                        <p:tav tm="100000">
                                          <p:val>
                                            <p:strVal val="#ppt_x"/>
                                          </p:val>
                                        </p:tav>
                                      </p:tavLst>
                                    </p:anim>
                                    <p:anim calcmode="lin" valueType="num">
                                      <p:cBhvr>
                                        <p:cTn id="58"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6" grpId="0" animBg="1"/>
      <p:bldP spid="7" grpId="0" animBg="1"/>
      <p:bldP spid="8" grpId="0" animBg="1"/>
      <p:bldP spid="9" grpId="0" animBg="1"/>
      <p:bldP spid="10"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ttangolo 2"/>
          <p:cNvSpPr/>
          <p:nvPr/>
        </p:nvSpPr>
        <p:spPr>
          <a:xfrm>
            <a:off x="3039414" y="553790"/>
            <a:ext cx="5950039"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COLLOCAZIONE DEL SISTEMA PREVIDENZIALE</a:t>
            </a:r>
            <a:endParaRPr lang="it-IT" b="1" dirty="0"/>
          </a:p>
        </p:txBody>
      </p:sp>
      <p:sp>
        <p:nvSpPr>
          <p:cNvPr id="4" name="Rettangolo 3"/>
          <p:cNvSpPr/>
          <p:nvPr/>
        </p:nvSpPr>
        <p:spPr>
          <a:xfrm>
            <a:off x="1146219" y="2150769"/>
            <a:ext cx="1996225" cy="11333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Almeno 18 anni di contributi  anni al ‘95</a:t>
            </a:r>
            <a:endParaRPr lang="it-IT" dirty="0"/>
          </a:p>
        </p:txBody>
      </p:sp>
      <p:sp>
        <p:nvSpPr>
          <p:cNvPr id="5" name="Rettangolo 4"/>
          <p:cNvSpPr/>
          <p:nvPr/>
        </p:nvSpPr>
        <p:spPr>
          <a:xfrm>
            <a:off x="4253853" y="2150769"/>
            <a:ext cx="1996225" cy="11333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Meno 18 anni di contributi  anni al ‘95</a:t>
            </a:r>
            <a:endParaRPr lang="it-IT" dirty="0"/>
          </a:p>
        </p:txBody>
      </p:sp>
      <p:sp>
        <p:nvSpPr>
          <p:cNvPr id="6" name="Rettangolo 5"/>
          <p:cNvSpPr/>
          <p:nvPr/>
        </p:nvSpPr>
        <p:spPr>
          <a:xfrm>
            <a:off x="7838566" y="2150769"/>
            <a:ext cx="1996225" cy="11333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Nessuna contribuzione al ‘95</a:t>
            </a:r>
            <a:endParaRPr lang="it-IT" dirty="0"/>
          </a:p>
        </p:txBody>
      </p:sp>
      <p:sp>
        <p:nvSpPr>
          <p:cNvPr id="7" name="Callout 1 6"/>
          <p:cNvSpPr/>
          <p:nvPr/>
        </p:nvSpPr>
        <p:spPr>
          <a:xfrm>
            <a:off x="596348" y="5830955"/>
            <a:ext cx="1669774" cy="808383"/>
          </a:xfrm>
          <a:prstGeom prst="borderCallout1">
            <a:avLst>
              <a:gd name="adj1" fmla="val -7206"/>
              <a:gd name="adj2" fmla="val 46903"/>
              <a:gd name="adj3" fmla="val -302815"/>
              <a:gd name="adj4" fmla="val 4922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Diritto</a:t>
            </a:r>
          </a:p>
          <a:p>
            <a:pPr algn="ctr"/>
            <a:r>
              <a:rPr lang="it-IT" dirty="0" smtClean="0"/>
              <a:t>RETRIBUTIVO</a:t>
            </a:r>
            <a:endParaRPr lang="it-IT" dirty="0"/>
          </a:p>
        </p:txBody>
      </p:sp>
      <p:sp>
        <p:nvSpPr>
          <p:cNvPr id="8" name="Callout 1 7"/>
          <p:cNvSpPr/>
          <p:nvPr/>
        </p:nvSpPr>
        <p:spPr>
          <a:xfrm>
            <a:off x="1974573" y="3995156"/>
            <a:ext cx="1815547" cy="1497496"/>
          </a:xfrm>
          <a:prstGeom prst="borderCallout1">
            <a:avLst>
              <a:gd name="adj1" fmla="val -6004"/>
              <a:gd name="adj2" fmla="val 22887"/>
              <a:gd name="adj3" fmla="val -44134"/>
              <a:gd name="adj4" fmla="val 22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Misura</a:t>
            </a:r>
          </a:p>
          <a:p>
            <a:pPr algn="ctr"/>
            <a:r>
              <a:rPr lang="it-IT" dirty="0" smtClean="0"/>
              <a:t>RETRIBUTIVO fino al 2011</a:t>
            </a:r>
          </a:p>
          <a:p>
            <a:pPr algn="ctr"/>
            <a:r>
              <a:rPr lang="it-IT" dirty="0" smtClean="0"/>
              <a:t>CONTRIBUTIVO dal 2012</a:t>
            </a:r>
            <a:endParaRPr lang="it-IT" dirty="0"/>
          </a:p>
        </p:txBody>
      </p:sp>
      <p:sp>
        <p:nvSpPr>
          <p:cNvPr id="11" name="Callout 1 10"/>
          <p:cNvSpPr/>
          <p:nvPr/>
        </p:nvSpPr>
        <p:spPr>
          <a:xfrm>
            <a:off x="3969026" y="5830955"/>
            <a:ext cx="1669774" cy="808383"/>
          </a:xfrm>
          <a:prstGeom prst="borderCallout1">
            <a:avLst>
              <a:gd name="adj1" fmla="val -7206"/>
              <a:gd name="adj2" fmla="val 46903"/>
              <a:gd name="adj3" fmla="val -309372"/>
              <a:gd name="adj4" fmla="val 4684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Diritto</a:t>
            </a:r>
          </a:p>
          <a:p>
            <a:pPr algn="ctr"/>
            <a:r>
              <a:rPr lang="it-IT" dirty="0" smtClean="0"/>
              <a:t>RETRIBUTIVO</a:t>
            </a:r>
            <a:endParaRPr lang="it-IT" dirty="0"/>
          </a:p>
        </p:txBody>
      </p:sp>
      <p:sp>
        <p:nvSpPr>
          <p:cNvPr id="12" name="Callout 1 11"/>
          <p:cNvSpPr/>
          <p:nvPr/>
        </p:nvSpPr>
        <p:spPr>
          <a:xfrm>
            <a:off x="5448320" y="4015033"/>
            <a:ext cx="1820496" cy="1497496"/>
          </a:xfrm>
          <a:prstGeom prst="borderCallout1">
            <a:avLst>
              <a:gd name="adj1" fmla="val -6004"/>
              <a:gd name="adj2" fmla="val 22887"/>
              <a:gd name="adj3" fmla="val -44134"/>
              <a:gd name="adj4" fmla="val 22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Misura</a:t>
            </a:r>
          </a:p>
          <a:p>
            <a:pPr algn="ctr"/>
            <a:r>
              <a:rPr lang="it-IT" dirty="0" smtClean="0"/>
              <a:t>RETRIBUTIVO fino al 1995</a:t>
            </a:r>
          </a:p>
          <a:p>
            <a:pPr algn="ctr"/>
            <a:r>
              <a:rPr lang="it-IT" dirty="0" smtClean="0"/>
              <a:t>CONTRIBUTIVO dal 1996</a:t>
            </a:r>
            <a:endParaRPr lang="it-IT" dirty="0"/>
          </a:p>
        </p:txBody>
      </p:sp>
      <p:sp>
        <p:nvSpPr>
          <p:cNvPr id="13" name="Callout 1 12"/>
          <p:cNvSpPr/>
          <p:nvPr/>
        </p:nvSpPr>
        <p:spPr>
          <a:xfrm>
            <a:off x="8836678" y="4015033"/>
            <a:ext cx="1815547" cy="1497496"/>
          </a:xfrm>
          <a:prstGeom prst="borderCallout1">
            <a:avLst>
              <a:gd name="adj1" fmla="val -6004"/>
              <a:gd name="adj2" fmla="val 22887"/>
              <a:gd name="adj3" fmla="val -44134"/>
              <a:gd name="adj4" fmla="val 226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DIRITTO </a:t>
            </a:r>
          </a:p>
          <a:p>
            <a:pPr algn="ctr"/>
            <a:r>
              <a:rPr lang="it-IT" dirty="0" smtClean="0"/>
              <a:t>E</a:t>
            </a:r>
          </a:p>
          <a:p>
            <a:pPr algn="ctr"/>
            <a:r>
              <a:rPr lang="it-IT" dirty="0" smtClean="0"/>
              <a:t>MISURA</a:t>
            </a:r>
          </a:p>
          <a:p>
            <a:pPr algn="ctr"/>
            <a:endParaRPr lang="it-IT" dirty="0" smtClean="0"/>
          </a:p>
          <a:p>
            <a:pPr algn="ctr"/>
            <a:r>
              <a:rPr lang="it-IT" dirty="0" smtClean="0"/>
              <a:t>CONTIBUTIVO</a:t>
            </a:r>
            <a:endParaRPr lang="it-IT" dirty="0"/>
          </a:p>
        </p:txBody>
      </p:sp>
      <p:pic>
        <p:nvPicPr>
          <p:cNvPr id="15" name="Immagine 14"/>
          <p:cNvPicPr>
            <a:picLocks noChangeAspect="1"/>
          </p:cNvPicPr>
          <p:nvPr/>
        </p:nvPicPr>
        <p:blipFill>
          <a:blip r:embed="rId2"/>
          <a:stretch>
            <a:fillRect/>
          </a:stretch>
        </p:blipFill>
        <p:spPr>
          <a:xfrm>
            <a:off x="11061235" y="282389"/>
            <a:ext cx="747061" cy="1021976"/>
          </a:xfrm>
          <a:prstGeom prst="rect">
            <a:avLst/>
          </a:prstGeom>
        </p:spPr>
      </p:pic>
    </p:spTree>
    <p:extLst>
      <p:ext uri="{BB962C8B-B14F-4D97-AF65-F5344CB8AC3E}">
        <p14:creationId xmlns:p14="http://schemas.microsoft.com/office/powerpoint/2010/main" val="110058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fade">
                                      <p:cBhvr>
                                        <p:cTn id="20" dur="1000"/>
                                        <p:tgtEl>
                                          <p:spTgt spid="7"/>
                                        </p:tgtEl>
                                      </p:cBhvr>
                                    </p:animEffect>
                                    <p:anim calcmode="lin" valueType="num">
                                      <p:cBhvr>
                                        <p:cTn id="21" dur="1000" fill="hold"/>
                                        <p:tgtEl>
                                          <p:spTgt spid="7"/>
                                        </p:tgtEl>
                                        <p:attrNameLst>
                                          <p:attrName>ppt_x</p:attrName>
                                        </p:attrNameLst>
                                      </p:cBhvr>
                                      <p:tavLst>
                                        <p:tav tm="0">
                                          <p:val>
                                            <p:strVal val="#ppt_x"/>
                                          </p:val>
                                        </p:tav>
                                        <p:tav tm="100000">
                                          <p:val>
                                            <p:strVal val="#ppt_x"/>
                                          </p:val>
                                        </p:tav>
                                      </p:tavLst>
                                    </p:anim>
                                    <p:anim calcmode="lin" valueType="num">
                                      <p:cBhvr>
                                        <p:cTn id="22"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1"/>
                                        </p:tgtEl>
                                        <p:attrNameLst>
                                          <p:attrName>style.visibility</p:attrName>
                                        </p:attrNameLst>
                                      </p:cBhvr>
                                      <p:to>
                                        <p:strVal val="visible"/>
                                      </p:to>
                                    </p:set>
                                    <p:animEffect transition="in" filter="fade">
                                      <p:cBhvr>
                                        <p:cTn id="41" dur="1000"/>
                                        <p:tgtEl>
                                          <p:spTgt spid="11"/>
                                        </p:tgtEl>
                                      </p:cBhvr>
                                    </p:animEffect>
                                    <p:anim calcmode="lin" valueType="num">
                                      <p:cBhvr>
                                        <p:cTn id="42" dur="1000" fill="hold"/>
                                        <p:tgtEl>
                                          <p:spTgt spid="11"/>
                                        </p:tgtEl>
                                        <p:attrNameLst>
                                          <p:attrName>ppt_x</p:attrName>
                                        </p:attrNameLst>
                                      </p:cBhvr>
                                      <p:tavLst>
                                        <p:tav tm="0">
                                          <p:val>
                                            <p:strVal val="#ppt_x"/>
                                          </p:val>
                                        </p:tav>
                                        <p:tav tm="100000">
                                          <p:val>
                                            <p:strVal val="#ppt_x"/>
                                          </p:val>
                                        </p:tav>
                                      </p:tavLst>
                                    </p:anim>
                                    <p:anim calcmode="lin" valueType="num">
                                      <p:cBhvr>
                                        <p:cTn id="43"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12"/>
                                        </p:tgtEl>
                                        <p:attrNameLst>
                                          <p:attrName>style.visibility</p:attrName>
                                        </p:attrNameLst>
                                      </p:cBhvr>
                                      <p:to>
                                        <p:strVal val="visible"/>
                                      </p:to>
                                    </p:set>
                                    <p:animEffect transition="in" filter="fade">
                                      <p:cBhvr>
                                        <p:cTn id="48" dur="1000"/>
                                        <p:tgtEl>
                                          <p:spTgt spid="12"/>
                                        </p:tgtEl>
                                      </p:cBhvr>
                                    </p:animEffect>
                                    <p:anim calcmode="lin" valueType="num">
                                      <p:cBhvr>
                                        <p:cTn id="49" dur="1000" fill="hold"/>
                                        <p:tgtEl>
                                          <p:spTgt spid="12"/>
                                        </p:tgtEl>
                                        <p:attrNameLst>
                                          <p:attrName>ppt_x</p:attrName>
                                        </p:attrNameLst>
                                      </p:cBhvr>
                                      <p:tavLst>
                                        <p:tav tm="0">
                                          <p:val>
                                            <p:strVal val="#ppt_x"/>
                                          </p:val>
                                        </p:tav>
                                        <p:tav tm="100000">
                                          <p:val>
                                            <p:strVal val="#ppt_x"/>
                                          </p:val>
                                        </p:tav>
                                      </p:tavLst>
                                    </p:anim>
                                    <p:anim calcmode="lin" valueType="num">
                                      <p:cBhvr>
                                        <p:cTn id="50"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fade">
                                      <p:cBhvr>
                                        <p:cTn id="55" dur="1000"/>
                                        <p:tgtEl>
                                          <p:spTgt spid="6"/>
                                        </p:tgtEl>
                                      </p:cBhvr>
                                    </p:animEffect>
                                    <p:anim calcmode="lin" valueType="num">
                                      <p:cBhvr>
                                        <p:cTn id="56" dur="1000" fill="hold"/>
                                        <p:tgtEl>
                                          <p:spTgt spid="6"/>
                                        </p:tgtEl>
                                        <p:attrNameLst>
                                          <p:attrName>ppt_x</p:attrName>
                                        </p:attrNameLst>
                                      </p:cBhvr>
                                      <p:tavLst>
                                        <p:tav tm="0">
                                          <p:val>
                                            <p:strVal val="#ppt_x"/>
                                          </p:val>
                                        </p:tav>
                                        <p:tav tm="100000">
                                          <p:val>
                                            <p:strVal val="#ppt_x"/>
                                          </p:val>
                                        </p:tav>
                                      </p:tavLst>
                                    </p:anim>
                                    <p:anim calcmode="lin" valueType="num">
                                      <p:cBhvr>
                                        <p:cTn id="5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fade">
                                      <p:cBhvr>
                                        <p:cTn id="62" dur="1000"/>
                                        <p:tgtEl>
                                          <p:spTgt spid="13"/>
                                        </p:tgtEl>
                                      </p:cBhvr>
                                    </p:animEffect>
                                    <p:anim calcmode="lin" valueType="num">
                                      <p:cBhvr>
                                        <p:cTn id="63" dur="1000" fill="hold"/>
                                        <p:tgtEl>
                                          <p:spTgt spid="13"/>
                                        </p:tgtEl>
                                        <p:attrNameLst>
                                          <p:attrName>ppt_x</p:attrName>
                                        </p:attrNameLst>
                                      </p:cBhvr>
                                      <p:tavLst>
                                        <p:tav tm="0">
                                          <p:val>
                                            <p:strVal val="#ppt_x"/>
                                          </p:val>
                                        </p:tav>
                                        <p:tav tm="100000">
                                          <p:val>
                                            <p:strVal val="#ppt_x"/>
                                          </p:val>
                                        </p:tav>
                                      </p:tavLst>
                                    </p:anim>
                                    <p:anim calcmode="lin" valueType="num">
                                      <p:cBhvr>
                                        <p:cTn id="6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11" grpId="0" animBg="1"/>
      <p:bldP spid="12" grpId="0" animBg="1"/>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
        <p:nvSpPr>
          <p:cNvPr id="3" name="Rettangolo 2"/>
          <p:cNvSpPr/>
          <p:nvPr/>
        </p:nvSpPr>
        <p:spPr>
          <a:xfrm>
            <a:off x="3013656" y="631350"/>
            <a:ext cx="5782614" cy="9785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RISCATTO LAUREA </a:t>
            </a:r>
          </a:p>
          <a:p>
            <a:pPr algn="ctr"/>
            <a:r>
              <a:rPr lang="it-IT" b="1" dirty="0" smtClean="0"/>
              <a:t>Nuova modalità</a:t>
            </a:r>
            <a:endParaRPr lang="it-IT" b="1" dirty="0"/>
          </a:p>
        </p:txBody>
      </p:sp>
      <p:sp>
        <p:nvSpPr>
          <p:cNvPr id="4" name="Ovale 3"/>
          <p:cNvSpPr/>
          <p:nvPr/>
        </p:nvSpPr>
        <p:spPr>
          <a:xfrm>
            <a:off x="1403797" y="2801153"/>
            <a:ext cx="2949262" cy="158410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limitata fino al compimento del 45° </a:t>
            </a:r>
            <a:endParaRPr lang="it-IT" b="1" dirty="0"/>
          </a:p>
        </p:txBody>
      </p:sp>
      <p:sp>
        <p:nvSpPr>
          <p:cNvPr id="5" name="Ovale 4"/>
          <p:cNvSpPr/>
          <p:nvPr/>
        </p:nvSpPr>
        <p:spPr>
          <a:xfrm>
            <a:off x="5097887" y="2440543"/>
            <a:ext cx="4303690" cy="19447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t>esclusivamente i periodi che si collocano nel sistema contributivo </a:t>
            </a:r>
            <a:endParaRPr lang="it-IT" b="1" dirty="0"/>
          </a:p>
        </p:txBody>
      </p:sp>
      <p:sp>
        <p:nvSpPr>
          <p:cNvPr id="6" name="Ovale 5"/>
          <p:cNvSpPr/>
          <p:nvPr/>
        </p:nvSpPr>
        <p:spPr>
          <a:xfrm>
            <a:off x="1792310" y="4610637"/>
            <a:ext cx="5457422" cy="207349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sz="1400" b="1" dirty="0"/>
              <a:t>L’onere del riscatto sarà costituito dal versamento per ogni anno da riscattare, pari all’aliquota di computo dei lavoratori dipendenti  moltiplicata per il minimale INPS per le gestioni dei lavoratori autonomi (circa  5.200 euro per un anno di riscatto</a:t>
            </a:r>
            <a:r>
              <a:rPr lang="it-IT" sz="1400" b="1" dirty="0" smtClean="0"/>
              <a:t>)</a:t>
            </a:r>
            <a:endParaRPr lang="it-IT" sz="1400" b="1" dirty="0"/>
          </a:p>
        </p:txBody>
      </p:sp>
    </p:spTree>
    <p:extLst>
      <p:ext uri="{BB962C8B-B14F-4D97-AF65-F5344CB8AC3E}">
        <p14:creationId xmlns:p14="http://schemas.microsoft.com/office/powerpoint/2010/main" val="24083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5465" y="1232712"/>
            <a:ext cx="9480404" cy="4575660"/>
          </a:xfrm>
          <a:prstGeom prst="rect">
            <a:avLst/>
          </a:prstGeom>
        </p:spPr>
      </p:pic>
      <p:sp>
        <p:nvSpPr>
          <p:cNvPr id="3" name="Rettangolo 2"/>
          <p:cNvSpPr/>
          <p:nvPr/>
        </p:nvSpPr>
        <p:spPr>
          <a:xfrm>
            <a:off x="2819400" y="318312"/>
            <a:ext cx="6400799" cy="9144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b="1" dirty="0" smtClean="0">
                <a:solidFill>
                  <a:schemeClr val="bg1"/>
                </a:solidFill>
              </a:rPr>
              <a:t>Fondi </a:t>
            </a:r>
            <a:r>
              <a:rPr lang="it-IT" b="1" dirty="0">
                <a:solidFill>
                  <a:schemeClr val="bg1"/>
                </a:solidFill>
              </a:rPr>
              <a:t>di solidarietà bilaterali (articolo 22) </a:t>
            </a:r>
            <a:endParaRPr lang="it-IT" b="1" dirty="0">
              <a:solidFill>
                <a:schemeClr val="bg1"/>
              </a:solidFill>
            </a:endParaRPr>
          </a:p>
        </p:txBody>
      </p:sp>
      <p:pic>
        <p:nvPicPr>
          <p:cNvPr id="4" name="Immagin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Tree>
    <p:extLst>
      <p:ext uri="{BB962C8B-B14F-4D97-AF65-F5344CB8AC3E}">
        <p14:creationId xmlns:p14="http://schemas.microsoft.com/office/powerpoint/2010/main" val="1461542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umetto 3 2"/>
          <p:cNvSpPr/>
          <p:nvPr/>
        </p:nvSpPr>
        <p:spPr>
          <a:xfrm>
            <a:off x="3644721" y="1970468"/>
            <a:ext cx="5486401" cy="2531602"/>
          </a:xfrm>
          <a:prstGeom prst="wedgeEllipseCallout">
            <a:avLst>
              <a:gd name="adj1" fmla="val -25058"/>
              <a:gd name="adj2" fmla="val 874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Quali possibilità di flessibilità permette l’attuale sistema? </a:t>
            </a:r>
            <a:endParaRPr lang="it-IT" b="1"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214" y="1346127"/>
            <a:ext cx="599974" cy="797612"/>
          </a:xfrm>
          <a:prstGeom prst="rect">
            <a:avLst/>
          </a:prstGeom>
        </p:spPr>
      </p:pic>
    </p:spTree>
    <p:extLst>
      <p:ext uri="{BB962C8B-B14F-4D97-AF65-F5344CB8AC3E}">
        <p14:creationId xmlns:p14="http://schemas.microsoft.com/office/powerpoint/2010/main" val="411447160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p:cNvSpPr/>
          <p:nvPr/>
        </p:nvSpPr>
        <p:spPr>
          <a:xfrm>
            <a:off x="5789591" y="2457854"/>
            <a:ext cx="2466304" cy="173864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APE AZIENDALE</a:t>
            </a:r>
            <a:endParaRPr lang="it-IT" b="1" dirty="0"/>
          </a:p>
        </p:txBody>
      </p:sp>
      <p:sp>
        <p:nvSpPr>
          <p:cNvPr id="5" name="Ovale 4"/>
          <p:cNvSpPr/>
          <p:nvPr/>
        </p:nvSpPr>
        <p:spPr>
          <a:xfrm>
            <a:off x="3762239" y="2491525"/>
            <a:ext cx="2341810" cy="16077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APE VOLONTARIA</a:t>
            </a:r>
            <a:endParaRPr lang="it-IT" b="1" dirty="0"/>
          </a:p>
        </p:txBody>
      </p:sp>
      <p:sp>
        <p:nvSpPr>
          <p:cNvPr id="6" name="Ovale 5"/>
          <p:cNvSpPr/>
          <p:nvPr/>
        </p:nvSpPr>
        <p:spPr>
          <a:xfrm>
            <a:off x="3825562" y="3734873"/>
            <a:ext cx="2369712" cy="1687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RITA</a:t>
            </a:r>
            <a:endParaRPr lang="it-IT" b="1" dirty="0"/>
          </a:p>
        </p:txBody>
      </p:sp>
      <p:sp>
        <p:nvSpPr>
          <p:cNvPr id="7" name="Ovale 6"/>
          <p:cNvSpPr/>
          <p:nvPr/>
        </p:nvSpPr>
        <p:spPr>
          <a:xfrm>
            <a:off x="1944711" y="1999580"/>
            <a:ext cx="1702156" cy="1192770"/>
          </a:xfrm>
          <a:prstGeom prst="ellips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b="1" dirty="0" smtClean="0"/>
              <a:t>PRECOCI</a:t>
            </a:r>
            <a:endParaRPr lang="it-IT" b="1" dirty="0"/>
          </a:p>
        </p:txBody>
      </p:sp>
      <p:sp>
        <p:nvSpPr>
          <p:cNvPr id="8" name="Ovale 7"/>
          <p:cNvSpPr/>
          <p:nvPr/>
        </p:nvSpPr>
        <p:spPr>
          <a:xfrm>
            <a:off x="1944711" y="592429"/>
            <a:ext cx="1687131" cy="1262130"/>
          </a:xfrm>
          <a:prstGeom prst="ellips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b="1" dirty="0" smtClean="0"/>
              <a:t>APE SOCIALE</a:t>
            </a:r>
            <a:endParaRPr lang="it-IT" b="1" dirty="0"/>
          </a:p>
        </p:txBody>
      </p:sp>
      <p:sp>
        <p:nvSpPr>
          <p:cNvPr id="11" name="Per 10"/>
          <p:cNvSpPr/>
          <p:nvPr/>
        </p:nvSpPr>
        <p:spPr>
          <a:xfrm>
            <a:off x="5410737" y="2648219"/>
            <a:ext cx="1179490" cy="1348525"/>
          </a:xfrm>
          <a:prstGeom prst="mathMultiply">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it-IT"/>
          </a:p>
        </p:txBody>
      </p:sp>
      <p:sp>
        <p:nvSpPr>
          <p:cNvPr id="12" name="Ovale 11"/>
          <p:cNvSpPr/>
          <p:nvPr/>
        </p:nvSpPr>
        <p:spPr>
          <a:xfrm>
            <a:off x="6104049" y="4878410"/>
            <a:ext cx="2369712" cy="1687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RITA</a:t>
            </a:r>
          </a:p>
          <a:p>
            <a:pPr algn="ctr"/>
            <a:r>
              <a:rPr lang="it-IT" b="1" dirty="0" smtClean="0"/>
              <a:t>Legge Bilancio</a:t>
            </a:r>
          </a:p>
          <a:p>
            <a:pPr algn="ctr"/>
            <a:r>
              <a:rPr lang="it-IT" b="1" dirty="0" smtClean="0"/>
              <a:t>205/2017</a:t>
            </a:r>
            <a:endParaRPr lang="it-IT" b="1" dirty="0"/>
          </a:p>
        </p:txBody>
      </p:sp>
      <p:sp>
        <p:nvSpPr>
          <p:cNvPr id="14" name="Ovale 13"/>
          <p:cNvSpPr/>
          <p:nvPr/>
        </p:nvSpPr>
        <p:spPr>
          <a:xfrm>
            <a:off x="3784240" y="136169"/>
            <a:ext cx="2319809" cy="1700011"/>
          </a:xfrm>
          <a:prstGeom prst="ellipse">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smtClean="0"/>
              <a:t>ISOPENSIONE</a:t>
            </a:r>
            <a:endParaRPr lang="it-IT" dirty="0"/>
          </a:p>
        </p:txBody>
      </p:sp>
      <p:sp>
        <p:nvSpPr>
          <p:cNvPr id="15" name="Ovale 14"/>
          <p:cNvSpPr/>
          <p:nvPr/>
        </p:nvSpPr>
        <p:spPr>
          <a:xfrm>
            <a:off x="1312033" y="4852652"/>
            <a:ext cx="2319809" cy="1700011"/>
          </a:xfrm>
          <a:prstGeom prst="ellipse">
            <a:avLst/>
          </a:prstGeom>
          <a:ln w="38100"/>
        </p:spPr>
        <p:style>
          <a:lnRef idx="2">
            <a:schemeClr val="accent1"/>
          </a:lnRef>
          <a:fillRef idx="1">
            <a:schemeClr val="lt1"/>
          </a:fillRef>
          <a:effectRef idx="0">
            <a:schemeClr val="accent1"/>
          </a:effectRef>
          <a:fontRef idx="minor">
            <a:schemeClr val="dk1"/>
          </a:fontRef>
        </p:style>
        <p:txBody>
          <a:bodyPr rtlCol="0" anchor="ctr"/>
          <a:lstStyle/>
          <a:p>
            <a:pPr algn="ctr"/>
            <a:r>
              <a:rPr lang="it-IT" dirty="0" smtClean="0"/>
              <a:t>NASPI</a:t>
            </a:r>
            <a:endParaRPr lang="it-IT" dirty="0"/>
          </a:p>
        </p:txBody>
      </p:sp>
      <p:pic>
        <p:nvPicPr>
          <p:cNvPr id="16" name="Immagine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344" y="1406611"/>
            <a:ext cx="801744" cy="1065848"/>
          </a:xfrm>
          <a:prstGeom prst="rect">
            <a:avLst/>
          </a:prstGeom>
        </p:spPr>
      </p:pic>
      <p:sp>
        <p:nvSpPr>
          <p:cNvPr id="13" name="Ovale 12"/>
          <p:cNvSpPr/>
          <p:nvPr/>
        </p:nvSpPr>
        <p:spPr>
          <a:xfrm>
            <a:off x="6400263" y="295612"/>
            <a:ext cx="2073498" cy="1378040"/>
          </a:xfrm>
          <a:prstGeom prst="ellipse">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t-IT" b="1" dirty="0" smtClean="0"/>
              <a:t>Pensione anticipata</a:t>
            </a:r>
            <a:endParaRPr lang="it-IT" b="1" dirty="0"/>
          </a:p>
        </p:txBody>
      </p:sp>
      <p:sp>
        <p:nvSpPr>
          <p:cNvPr id="17" name="Ovale 16"/>
          <p:cNvSpPr/>
          <p:nvPr/>
        </p:nvSpPr>
        <p:spPr>
          <a:xfrm>
            <a:off x="7921310" y="1394183"/>
            <a:ext cx="1865304" cy="1208789"/>
          </a:xfrm>
          <a:prstGeom prst="ellipse">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t-IT" b="1" dirty="0" smtClean="0"/>
              <a:t>Pensione di vecchiaia</a:t>
            </a:r>
            <a:endParaRPr lang="it-IT" b="1" dirty="0"/>
          </a:p>
        </p:txBody>
      </p:sp>
      <p:sp>
        <p:nvSpPr>
          <p:cNvPr id="18" name="Ovale 17"/>
          <p:cNvSpPr/>
          <p:nvPr/>
        </p:nvSpPr>
        <p:spPr>
          <a:xfrm>
            <a:off x="9626146" y="224492"/>
            <a:ext cx="1958667" cy="1461134"/>
          </a:xfrm>
          <a:prstGeom prst="ellips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b="1" dirty="0" smtClean="0">
                <a:solidFill>
                  <a:srgbClr val="FF0000"/>
                </a:solidFill>
              </a:rPr>
              <a:t>Pensione </a:t>
            </a:r>
            <a:r>
              <a:rPr lang="it-IT" b="1" dirty="0" err="1" smtClean="0">
                <a:solidFill>
                  <a:srgbClr val="FF0000"/>
                </a:solidFill>
              </a:rPr>
              <a:t>anticipataQuota</a:t>
            </a:r>
            <a:r>
              <a:rPr lang="it-IT" b="1" dirty="0" smtClean="0">
                <a:solidFill>
                  <a:srgbClr val="FF0000"/>
                </a:solidFill>
              </a:rPr>
              <a:t> 100</a:t>
            </a:r>
            <a:endParaRPr lang="it-IT" b="1" dirty="0">
              <a:solidFill>
                <a:srgbClr val="FF0000"/>
              </a:solidFill>
            </a:endParaRPr>
          </a:p>
        </p:txBody>
      </p:sp>
      <p:sp>
        <p:nvSpPr>
          <p:cNvPr id="19" name="Ovale 18"/>
          <p:cNvSpPr/>
          <p:nvPr/>
        </p:nvSpPr>
        <p:spPr>
          <a:xfrm>
            <a:off x="8922657" y="4229640"/>
            <a:ext cx="2073498" cy="1378040"/>
          </a:xfrm>
          <a:prstGeom prst="ellipse">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t-IT" b="1" dirty="0" smtClean="0"/>
              <a:t>Pensione d’inabilità</a:t>
            </a:r>
            <a:endParaRPr lang="it-IT" b="1" dirty="0"/>
          </a:p>
        </p:txBody>
      </p:sp>
      <p:sp>
        <p:nvSpPr>
          <p:cNvPr id="20" name="Ovale 19"/>
          <p:cNvSpPr/>
          <p:nvPr/>
        </p:nvSpPr>
        <p:spPr>
          <a:xfrm>
            <a:off x="9669895" y="5274971"/>
            <a:ext cx="2073498" cy="1378040"/>
          </a:xfrm>
          <a:prstGeom prst="ellipse">
            <a:avLst/>
          </a:prstGeom>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it-IT" b="1" dirty="0" smtClean="0"/>
              <a:t>Assegno ordinario di invalidità</a:t>
            </a:r>
            <a:endParaRPr lang="it-IT" b="1" dirty="0"/>
          </a:p>
        </p:txBody>
      </p:sp>
      <p:sp>
        <p:nvSpPr>
          <p:cNvPr id="21" name="Ovale 20"/>
          <p:cNvSpPr/>
          <p:nvPr/>
        </p:nvSpPr>
        <p:spPr>
          <a:xfrm>
            <a:off x="8980072" y="2535610"/>
            <a:ext cx="1958667" cy="1461134"/>
          </a:xfrm>
          <a:prstGeom prst="ellips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b="1" dirty="0" smtClean="0">
                <a:solidFill>
                  <a:srgbClr val="FF0000"/>
                </a:solidFill>
              </a:rPr>
              <a:t>Opzione donna</a:t>
            </a:r>
            <a:endParaRPr lang="it-IT" b="1" dirty="0">
              <a:solidFill>
                <a:srgbClr val="FF0000"/>
              </a:solidFill>
            </a:endParaRPr>
          </a:p>
        </p:txBody>
      </p:sp>
      <p:sp>
        <p:nvSpPr>
          <p:cNvPr id="22" name="Ovale 21"/>
          <p:cNvSpPr/>
          <p:nvPr/>
        </p:nvSpPr>
        <p:spPr>
          <a:xfrm>
            <a:off x="10209740" y="1472850"/>
            <a:ext cx="1669967" cy="778797"/>
          </a:xfrm>
          <a:prstGeom prst="ellipse">
            <a:avLst/>
          </a:prstGeom>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it-IT" b="1" dirty="0" smtClean="0">
                <a:solidFill>
                  <a:srgbClr val="FF0000"/>
                </a:solidFill>
              </a:rPr>
              <a:t>Fondi bilaterali</a:t>
            </a:r>
            <a:endParaRPr lang="it-IT" b="1" dirty="0">
              <a:solidFill>
                <a:srgbClr val="FF0000"/>
              </a:solidFill>
            </a:endParaRPr>
          </a:p>
        </p:txBody>
      </p:sp>
    </p:spTree>
    <p:extLst>
      <p:ext uri="{BB962C8B-B14F-4D97-AF65-F5344CB8AC3E}">
        <p14:creationId xmlns:p14="http://schemas.microsoft.com/office/powerpoint/2010/main" val="1488591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fade">
                                      <p:cBhvr>
                                        <p:cTn id="35" dur="1000"/>
                                        <p:tgtEl>
                                          <p:spTgt spid="6"/>
                                        </p:tgtEl>
                                      </p:cBhvr>
                                    </p:animEffect>
                                    <p:anim calcmode="lin" valueType="num">
                                      <p:cBhvr>
                                        <p:cTn id="36" dur="1000" fill="hold"/>
                                        <p:tgtEl>
                                          <p:spTgt spid="6"/>
                                        </p:tgtEl>
                                        <p:attrNameLst>
                                          <p:attrName>ppt_x</p:attrName>
                                        </p:attrNameLst>
                                      </p:cBhvr>
                                      <p:tavLst>
                                        <p:tav tm="0">
                                          <p:val>
                                            <p:strVal val="#ppt_x"/>
                                          </p:val>
                                        </p:tav>
                                        <p:tav tm="100000">
                                          <p:val>
                                            <p:strVal val="#ppt_x"/>
                                          </p:val>
                                        </p:tav>
                                      </p:tavLst>
                                    </p:anim>
                                    <p:anim calcmode="lin" valueType="num">
                                      <p:cBhvr>
                                        <p:cTn id="3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1000"/>
                                        <p:tgtEl>
                                          <p:spTgt spid="11"/>
                                        </p:tgtEl>
                                      </p:cBhvr>
                                    </p:animEffect>
                                    <p:anim calcmode="lin" valueType="num">
                                      <p:cBhvr>
                                        <p:cTn id="43" dur="1000" fill="hold"/>
                                        <p:tgtEl>
                                          <p:spTgt spid="11"/>
                                        </p:tgtEl>
                                        <p:attrNameLst>
                                          <p:attrName>ppt_x</p:attrName>
                                        </p:attrNameLst>
                                      </p:cBhvr>
                                      <p:tavLst>
                                        <p:tav tm="0">
                                          <p:val>
                                            <p:strVal val="#ppt_x"/>
                                          </p:val>
                                        </p:tav>
                                        <p:tav tm="100000">
                                          <p:val>
                                            <p:strVal val="#ppt_x"/>
                                          </p:val>
                                        </p:tav>
                                      </p:tavLst>
                                    </p:anim>
                                    <p:anim calcmode="lin" valueType="num">
                                      <p:cBhvr>
                                        <p:cTn id="44"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1000"/>
                                        <p:tgtEl>
                                          <p:spTgt spid="14"/>
                                        </p:tgtEl>
                                      </p:cBhvr>
                                    </p:animEffect>
                                    <p:anim calcmode="lin" valueType="num">
                                      <p:cBhvr>
                                        <p:cTn id="57" dur="1000" fill="hold"/>
                                        <p:tgtEl>
                                          <p:spTgt spid="14"/>
                                        </p:tgtEl>
                                        <p:attrNameLst>
                                          <p:attrName>ppt_x</p:attrName>
                                        </p:attrNameLst>
                                      </p:cBhvr>
                                      <p:tavLst>
                                        <p:tav tm="0">
                                          <p:val>
                                            <p:strVal val="#ppt_x"/>
                                          </p:val>
                                        </p:tav>
                                        <p:tav tm="100000">
                                          <p:val>
                                            <p:strVal val="#ppt_x"/>
                                          </p:val>
                                        </p:tav>
                                      </p:tavLst>
                                    </p:anim>
                                    <p:anim calcmode="lin" valueType="num">
                                      <p:cBhvr>
                                        <p:cTn id="5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fade">
                                      <p:cBhvr>
                                        <p:cTn id="63" dur="1000"/>
                                        <p:tgtEl>
                                          <p:spTgt spid="15"/>
                                        </p:tgtEl>
                                      </p:cBhvr>
                                    </p:animEffect>
                                    <p:anim calcmode="lin" valueType="num">
                                      <p:cBhvr>
                                        <p:cTn id="64" dur="1000" fill="hold"/>
                                        <p:tgtEl>
                                          <p:spTgt spid="15"/>
                                        </p:tgtEl>
                                        <p:attrNameLst>
                                          <p:attrName>ppt_x</p:attrName>
                                        </p:attrNameLst>
                                      </p:cBhvr>
                                      <p:tavLst>
                                        <p:tav tm="0">
                                          <p:val>
                                            <p:strVal val="#ppt_x"/>
                                          </p:val>
                                        </p:tav>
                                        <p:tav tm="100000">
                                          <p:val>
                                            <p:strVal val="#ppt_x"/>
                                          </p:val>
                                        </p:tav>
                                      </p:tavLst>
                                    </p:anim>
                                    <p:anim calcmode="lin" valueType="num">
                                      <p:cBhvr>
                                        <p:cTn id="65"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3"/>
                                        </p:tgtEl>
                                        <p:attrNameLst>
                                          <p:attrName>style.visibility</p:attrName>
                                        </p:attrNameLst>
                                      </p:cBhvr>
                                      <p:to>
                                        <p:strVal val="visible"/>
                                      </p:to>
                                    </p:set>
                                    <p:animEffect transition="in" filter="fade">
                                      <p:cBhvr>
                                        <p:cTn id="70" dur="1000"/>
                                        <p:tgtEl>
                                          <p:spTgt spid="13"/>
                                        </p:tgtEl>
                                      </p:cBhvr>
                                    </p:animEffect>
                                    <p:anim calcmode="lin" valueType="num">
                                      <p:cBhvr>
                                        <p:cTn id="71" dur="1000" fill="hold"/>
                                        <p:tgtEl>
                                          <p:spTgt spid="13"/>
                                        </p:tgtEl>
                                        <p:attrNameLst>
                                          <p:attrName>ppt_x</p:attrName>
                                        </p:attrNameLst>
                                      </p:cBhvr>
                                      <p:tavLst>
                                        <p:tav tm="0">
                                          <p:val>
                                            <p:strVal val="#ppt_x"/>
                                          </p:val>
                                        </p:tav>
                                        <p:tav tm="100000">
                                          <p:val>
                                            <p:strVal val="#ppt_x"/>
                                          </p:val>
                                        </p:tav>
                                      </p:tavLst>
                                    </p:anim>
                                    <p:anim calcmode="lin" valueType="num">
                                      <p:cBhvr>
                                        <p:cTn id="72"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7"/>
                                        </p:tgtEl>
                                        <p:attrNameLst>
                                          <p:attrName>style.visibility</p:attrName>
                                        </p:attrNameLst>
                                      </p:cBhvr>
                                      <p:to>
                                        <p:strVal val="visible"/>
                                      </p:to>
                                    </p:set>
                                    <p:animEffect transition="in" filter="fade">
                                      <p:cBhvr>
                                        <p:cTn id="77" dur="1000"/>
                                        <p:tgtEl>
                                          <p:spTgt spid="17"/>
                                        </p:tgtEl>
                                      </p:cBhvr>
                                    </p:animEffect>
                                    <p:anim calcmode="lin" valueType="num">
                                      <p:cBhvr>
                                        <p:cTn id="78" dur="1000" fill="hold"/>
                                        <p:tgtEl>
                                          <p:spTgt spid="17"/>
                                        </p:tgtEl>
                                        <p:attrNameLst>
                                          <p:attrName>ppt_x</p:attrName>
                                        </p:attrNameLst>
                                      </p:cBhvr>
                                      <p:tavLst>
                                        <p:tav tm="0">
                                          <p:val>
                                            <p:strVal val="#ppt_x"/>
                                          </p:val>
                                        </p:tav>
                                        <p:tav tm="100000">
                                          <p:val>
                                            <p:strVal val="#ppt_x"/>
                                          </p:val>
                                        </p:tav>
                                      </p:tavLst>
                                    </p:anim>
                                    <p:anim calcmode="lin" valueType="num">
                                      <p:cBhvr>
                                        <p:cTn id="79"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18"/>
                                        </p:tgtEl>
                                        <p:attrNameLst>
                                          <p:attrName>style.visibility</p:attrName>
                                        </p:attrNameLst>
                                      </p:cBhvr>
                                      <p:to>
                                        <p:strVal val="visible"/>
                                      </p:to>
                                    </p:set>
                                    <p:animEffect transition="in" filter="fade">
                                      <p:cBhvr>
                                        <p:cTn id="84" dur="1000"/>
                                        <p:tgtEl>
                                          <p:spTgt spid="18"/>
                                        </p:tgtEl>
                                      </p:cBhvr>
                                    </p:animEffect>
                                    <p:anim calcmode="lin" valueType="num">
                                      <p:cBhvr>
                                        <p:cTn id="85" dur="1000" fill="hold"/>
                                        <p:tgtEl>
                                          <p:spTgt spid="18"/>
                                        </p:tgtEl>
                                        <p:attrNameLst>
                                          <p:attrName>ppt_x</p:attrName>
                                        </p:attrNameLst>
                                      </p:cBhvr>
                                      <p:tavLst>
                                        <p:tav tm="0">
                                          <p:val>
                                            <p:strVal val="#ppt_x"/>
                                          </p:val>
                                        </p:tav>
                                        <p:tav tm="100000">
                                          <p:val>
                                            <p:strVal val="#ppt_x"/>
                                          </p:val>
                                        </p:tav>
                                      </p:tavLst>
                                    </p:anim>
                                    <p:anim calcmode="lin" valueType="num">
                                      <p:cBhvr>
                                        <p:cTn id="8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21"/>
                                        </p:tgtEl>
                                        <p:attrNameLst>
                                          <p:attrName>style.visibility</p:attrName>
                                        </p:attrNameLst>
                                      </p:cBhvr>
                                      <p:to>
                                        <p:strVal val="visible"/>
                                      </p:to>
                                    </p:set>
                                    <p:animEffect transition="in" filter="fade">
                                      <p:cBhvr>
                                        <p:cTn id="91" dur="1000"/>
                                        <p:tgtEl>
                                          <p:spTgt spid="21"/>
                                        </p:tgtEl>
                                      </p:cBhvr>
                                    </p:animEffect>
                                    <p:anim calcmode="lin" valueType="num">
                                      <p:cBhvr>
                                        <p:cTn id="92" dur="1000" fill="hold"/>
                                        <p:tgtEl>
                                          <p:spTgt spid="21"/>
                                        </p:tgtEl>
                                        <p:attrNameLst>
                                          <p:attrName>ppt_x</p:attrName>
                                        </p:attrNameLst>
                                      </p:cBhvr>
                                      <p:tavLst>
                                        <p:tav tm="0">
                                          <p:val>
                                            <p:strVal val="#ppt_x"/>
                                          </p:val>
                                        </p:tav>
                                        <p:tav tm="100000">
                                          <p:val>
                                            <p:strVal val="#ppt_x"/>
                                          </p:val>
                                        </p:tav>
                                      </p:tavLst>
                                    </p:anim>
                                    <p:anim calcmode="lin" valueType="num">
                                      <p:cBhvr>
                                        <p:cTn id="93"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19"/>
                                        </p:tgtEl>
                                        <p:attrNameLst>
                                          <p:attrName>style.visibility</p:attrName>
                                        </p:attrNameLst>
                                      </p:cBhvr>
                                      <p:to>
                                        <p:strVal val="visible"/>
                                      </p:to>
                                    </p:set>
                                    <p:animEffect transition="in" filter="fade">
                                      <p:cBhvr>
                                        <p:cTn id="98" dur="1000"/>
                                        <p:tgtEl>
                                          <p:spTgt spid="19"/>
                                        </p:tgtEl>
                                      </p:cBhvr>
                                    </p:animEffect>
                                    <p:anim calcmode="lin" valueType="num">
                                      <p:cBhvr>
                                        <p:cTn id="99" dur="1000" fill="hold"/>
                                        <p:tgtEl>
                                          <p:spTgt spid="19"/>
                                        </p:tgtEl>
                                        <p:attrNameLst>
                                          <p:attrName>ppt_x</p:attrName>
                                        </p:attrNameLst>
                                      </p:cBhvr>
                                      <p:tavLst>
                                        <p:tav tm="0">
                                          <p:val>
                                            <p:strVal val="#ppt_x"/>
                                          </p:val>
                                        </p:tav>
                                        <p:tav tm="100000">
                                          <p:val>
                                            <p:strVal val="#ppt_x"/>
                                          </p:val>
                                        </p:tav>
                                      </p:tavLst>
                                    </p:anim>
                                    <p:anim calcmode="lin" valueType="num">
                                      <p:cBhvr>
                                        <p:cTn id="10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20"/>
                                        </p:tgtEl>
                                        <p:attrNameLst>
                                          <p:attrName>style.visibility</p:attrName>
                                        </p:attrNameLst>
                                      </p:cBhvr>
                                      <p:to>
                                        <p:strVal val="visible"/>
                                      </p:to>
                                    </p:set>
                                    <p:animEffect transition="in" filter="fade">
                                      <p:cBhvr>
                                        <p:cTn id="105" dur="1000"/>
                                        <p:tgtEl>
                                          <p:spTgt spid="20"/>
                                        </p:tgtEl>
                                      </p:cBhvr>
                                    </p:animEffect>
                                    <p:anim calcmode="lin" valueType="num">
                                      <p:cBhvr>
                                        <p:cTn id="106" dur="1000" fill="hold"/>
                                        <p:tgtEl>
                                          <p:spTgt spid="20"/>
                                        </p:tgtEl>
                                        <p:attrNameLst>
                                          <p:attrName>ppt_x</p:attrName>
                                        </p:attrNameLst>
                                      </p:cBhvr>
                                      <p:tavLst>
                                        <p:tav tm="0">
                                          <p:val>
                                            <p:strVal val="#ppt_x"/>
                                          </p:val>
                                        </p:tav>
                                        <p:tav tm="100000">
                                          <p:val>
                                            <p:strVal val="#ppt_x"/>
                                          </p:val>
                                        </p:tav>
                                      </p:tavLst>
                                    </p:anim>
                                    <p:anim calcmode="lin" valueType="num">
                                      <p:cBhvr>
                                        <p:cTn id="10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22"/>
                                        </p:tgtEl>
                                        <p:attrNameLst>
                                          <p:attrName>style.visibility</p:attrName>
                                        </p:attrNameLst>
                                      </p:cBhvr>
                                      <p:to>
                                        <p:strVal val="visible"/>
                                      </p:to>
                                    </p:set>
                                    <p:animEffect transition="in" filter="fade">
                                      <p:cBhvr>
                                        <p:cTn id="112" dur="1000"/>
                                        <p:tgtEl>
                                          <p:spTgt spid="22"/>
                                        </p:tgtEl>
                                      </p:cBhvr>
                                    </p:animEffect>
                                    <p:anim calcmode="lin" valueType="num">
                                      <p:cBhvr>
                                        <p:cTn id="113" dur="1000" fill="hold"/>
                                        <p:tgtEl>
                                          <p:spTgt spid="22"/>
                                        </p:tgtEl>
                                        <p:attrNameLst>
                                          <p:attrName>ppt_x</p:attrName>
                                        </p:attrNameLst>
                                      </p:cBhvr>
                                      <p:tavLst>
                                        <p:tav tm="0">
                                          <p:val>
                                            <p:strVal val="#ppt_x"/>
                                          </p:val>
                                        </p:tav>
                                        <p:tav tm="100000">
                                          <p:val>
                                            <p:strVal val="#ppt_x"/>
                                          </p:val>
                                        </p:tav>
                                      </p:tavLst>
                                    </p:anim>
                                    <p:anim calcmode="lin" valueType="num">
                                      <p:cBhvr>
                                        <p:cTn id="114"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11" grpId="0" animBg="1"/>
      <p:bldP spid="12" grpId="0" animBg="1"/>
      <p:bldP spid="14" grpId="0" animBg="1"/>
      <p:bldP spid="15" grpId="0" animBg="1"/>
      <p:bldP spid="13" grpId="0" animBg="1"/>
      <p:bldP spid="17" grpId="0" animBg="1"/>
      <p:bldP spid="18" grpId="0" animBg="1"/>
      <p:bldP spid="19" grpId="0" animBg="1"/>
      <p:bldP spid="20" grpId="0" animBg="1"/>
      <p:bldP spid="21" grpId="0" animBg="1"/>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e 3"/>
          <p:cNvSpPr/>
          <p:nvPr/>
        </p:nvSpPr>
        <p:spPr>
          <a:xfrm>
            <a:off x="4237150" y="682581"/>
            <a:ext cx="3837904" cy="20606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latin typeface="+mj-lt"/>
              </a:rPr>
              <a:t>Il diritto conseguito entro il </a:t>
            </a:r>
            <a:r>
              <a:rPr lang="it-IT" b="1" dirty="0">
                <a:solidFill>
                  <a:schemeClr val="bg1"/>
                </a:solidFill>
                <a:latin typeface="+mj-lt"/>
              </a:rPr>
              <a:t>31 dicembre 2021 </a:t>
            </a:r>
            <a:r>
              <a:rPr lang="it-IT" dirty="0">
                <a:solidFill>
                  <a:schemeClr val="bg1"/>
                </a:solidFill>
                <a:latin typeface="+mj-lt"/>
              </a:rPr>
              <a:t>potrà essere esercitato anche </a:t>
            </a:r>
            <a:r>
              <a:rPr lang="it-IT" b="1" dirty="0">
                <a:solidFill>
                  <a:schemeClr val="bg1"/>
                </a:solidFill>
                <a:latin typeface="+mj-lt"/>
              </a:rPr>
              <a:t>successivamente</a:t>
            </a:r>
            <a:r>
              <a:rPr lang="it-IT" dirty="0">
                <a:solidFill>
                  <a:schemeClr val="bg1"/>
                </a:solidFill>
                <a:latin typeface="+mj-lt"/>
              </a:rPr>
              <a:t> alla predetta data </a:t>
            </a:r>
          </a:p>
        </p:txBody>
      </p:sp>
      <p:sp>
        <p:nvSpPr>
          <p:cNvPr id="5" name="Ovale 4"/>
          <p:cNvSpPr/>
          <p:nvPr/>
        </p:nvSpPr>
        <p:spPr>
          <a:xfrm>
            <a:off x="3116688" y="2859110"/>
            <a:ext cx="6130344" cy="34515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latin typeface="+mj-lt"/>
              </a:rPr>
              <a:t>Gli iscritti a più forme previdenziali possono perfezionare il diritto a pensione </a:t>
            </a:r>
            <a:r>
              <a:rPr lang="it-IT" b="1" dirty="0">
                <a:solidFill>
                  <a:schemeClr val="bg1"/>
                </a:solidFill>
                <a:latin typeface="+mj-lt"/>
              </a:rPr>
              <a:t>cumulando</a:t>
            </a:r>
            <a:r>
              <a:rPr lang="it-IT" dirty="0">
                <a:solidFill>
                  <a:schemeClr val="bg1"/>
                </a:solidFill>
                <a:latin typeface="+mj-lt"/>
              </a:rPr>
              <a:t> i periodi assicurativi non coincidenti, accreditati nelle gestioni gestite dall’INPS sopra citate (esclusi periodi Casse libero professionali), ai sensi della legge 228/2012, purché non titolari di pensione in una delle predette </a:t>
            </a:r>
            <a:r>
              <a:rPr lang="it-IT" dirty="0" smtClean="0">
                <a:solidFill>
                  <a:schemeClr val="bg1"/>
                </a:solidFill>
                <a:latin typeface="+mj-lt"/>
              </a:rPr>
              <a:t>gestioni</a:t>
            </a:r>
            <a:endParaRPr lang="it-IT" dirty="0">
              <a:solidFill>
                <a:schemeClr val="bg1"/>
              </a:solidFill>
              <a:latin typeface="+mj-lt"/>
            </a:endParaRPr>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214" y="1346127"/>
            <a:ext cx="599974" cy="797612"/>
          </a:xfrm>
          <a:prstGeom prst="rect">
            <a:avLst/>
          </a:prstGeom>
        </p:spPr>
      </p:pic>
      <p:sp>
        <p:nvSpPr>
          <p:cNvPr id="3" name="Estrazione 2"/>
          <p:cNvSpPr/>
          <p:nvPr/>
        </p:nvSpPr>
        <p:spPr>
          <a:xfrm>
            <a:off x="837125" y="711558"/>
            <a:ext cx="3863663" cy="2147552"/>
          </a:xfrm>
          <a:prstGeom prst="flowChartExtra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smtClean="0"/>
              <a:t>Misura PROVVISORIA</a:t>
            </a:r>
          </a:p>
          <a:p>
            <a:pPr algn="ctr"/>
            <a:r>
              <a:rPr lang="it-IT" b="1" dirty="0" smtClean="0"/>
              <a:t>Non supera la Fornero</a:t>
            </a:r>
          </a:p>
          <a:p>
            <a:pPr algn="ctr"/>
            <a:endParaRPr lang="it-IT" dirty="0"/>
          </a:p>
        </p:txBody>
      </p:sp>
      <p:sp>
        <p:nvSpPr>
          <p:cNvPr id="7" name="Estrazione 6"/>
          <p:cNvSpPr/>
          <p:nvPr/>
        </p:nvSpPr>
        <p:spPr>
          <a:xfrm>
            <a:off x="7500838" y="641515"/>
            <a:ext cx="4103027" cy="2188618"/>
          </a:xfrm>
          <a:prstGeom prst="flowChartExtra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it-IT" b="1" dirty="0" smtClean="0"/>
              <a:t>Nessuna risposta a giovani, donne, carriere discontinue </a:t>
            </a:r>
          </a:p>
          <a:p>
            <a:pPr algn="ctr"/>
            <a:endParaRPr lang="it-IT" dirty="0"/>
          </a:p>
        </p:txBody>
      </p:sp>
    </p:spTree>
    <p:extLst>
      <p:ext uri="{BB962C8B-B14F-4D97-AF65-F5344CB8AC3E}">
        <p14:creationId xmlns:p14="http://schemas.microsoft.com/office/powerpoint/2010/main" val="3574240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fade">
                                      <p:cBhvr>
                                        <p:cTn id="21" dur="1000"/>
                                        <p:tgtEl>
                                          <p:spTgt spid="3"/>
                                        </p:tgtEl>
                                      </p:cBhvr>
                                    </p:animEffect>
                                    <p:anim calcmode="lin" valueType="num">
                                      <p:cBhvr>
                                        <p:cTn id="22" dur="1000" fill="hold"/>
                                        <p:tgtEl>
                                          <p:spTgt spid="3"/>
                                        </p:tgtEl>
                                        <p:attrNameLst>
                                          <p:attrName>ppt_x</p:attrName>
                                        </p:attrNameLst>
                                      </p:cBhvr>
                                      <p:tavLst>
                                        <p:tav tm="0">
                                          <p:val>
                                            <p:strVal val="#ppt_x"/>
                                          </p:val>
                                        </p:tav>
                                        <p:tav tm="100000">
                                          <p:val>
                                            <p:strVal val="#ppt_x"/>
                                          </p:val>
                                        </p:tav>
                                      </p:tavLst>
                                    </p:anim>
                                    <p:anim calcmode="lin" valueType="num">
                                      <p:cBhvr>
                                        <p:cTn id="23"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1000"/>
                                        <p:tgtEl>
                                          <p:spTgt spid="7"/>
                                        </p:tgtEl>
                                      </p:cBhvr>
                                    </p:animEffect>
                                    <p:anim calcmode="lin" valueType="num">
                                      <p:cBhvr>
                                        <p:cTn id="29" dur="1000" fill="hold"/>
                                        <p:tgtEl>
                                          <p:spTgt spid="7"/>
                                        </p:tgtEl>
                                        <p:attrNameLst>
                                          <p:attrName>ppt_x</p:attrName>
                                        </p:attrNameLst>
                                      </p:cBhvr>
                                      <p:tavLst>
                                        <p:tav tm="0">
                                          <p:val>
                                            <p:strVal val="#ppt_x"/>
                                          </p:val>
                                        </p:tav>
                                        <p:tav tm="100000">
                                          <p:val>
                                            <p:strVal val="#ppt_x"/>
                                          </p:val>
                                        </p:tav>
                                      </p:tavLst>
                                    </p:anim>
                                    <p:anim calcmode="lin" valueType="num">
                                      <p:cBhvr>
                                        <p:cTn id="30"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3"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p:cNvSpPr/>
          <p:nvPr/>
        </p:nvSpPr>
        <p:spPr>
          <a:xfrm>
            <a:off x="4486141" y="759853"/>
            <a:ext cx="3219717"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latin typeface="+mj-lt"/>
                <a:cs typeface="Arial" panose="020B0604020202020204" pitchFamily="34" charset="0"/>
              </a:rPr>
              <a:t>Finestre di pensionamento</a:t>
            </a:r>
            <a:endParaRPr lang="it-IT" b="1" dirty="0">
              <a:latin typeface="+mj-lt"/>
              <a:cs typeface="Arial" panose="020B0604020202020204" pitchFamily="34" charset="0"/>
            </a:endParaRPr>
          </a:p>
        </p:txBody>
      </p:sp>
      <p:pic>
        <p:nvPicPr>
          <p:cNvPr id="6" name="Immagin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214" y="1346127"/>
            <a:ext cx="599974" cy="797612"/>
          </a:xfrm>
          <a:prstGeom prst="rect">
            <a:avLst/>
          </a:prstGeom>
        </p:spPr>
      </p:pic>
      <p:sp>
        <p:nvSpPr>
          <p:cNvPr id="7" name="Rettangolo arrotondato 6"/>
          <p:cNvSpPr/>
          <p:nvPr/>
        </p:nvSpPr>
        <p:spPr>
          <a:xfrm>
            <a:off x="3129565" y="2353512"/>
            <a:ext cx="5885646"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a:solidFill>
                  <a:schemeClr val="bg1"/>
                </a:solidFill>
                <a:latin typeface="+mj-lt"/>
                <a:cs typeface="Arial" panose="020B0604020202020204" pitchFamily="34" charset="0"/>
              </a:rPr>
              <a:t>dal 1° gennaio 2019 possono accedere alla pensione decorsi </a:t>
            </a:r>
            <a:r>
              <a:rPr lang="it-IT" sz="2400" b="1" dirty="0">
                <a:solidFill>
                  <a:schemeClr val="bg1"/>
                </a:solidFill>
                <a:latin typeface="+mj-lt"/>
                <a:cs typeface="Arial" panose="020B0604020202020204" pitchFamily="34" charset="0"/>
              </a:rPr>
              <a:t>3 mesi </a:t>
            </a:r>
            <a:r>
              <a:rPr lang="it-IT" dirty="0">
                <a:solidFill>
                  <a:schemeClr val="bg1"/>
                </a:solidFill>
                <a:latin typeface="+mj-lt"/>
                <a:cs typeface="Arial" panose="020B0604020202020204" pitchFamily="34" charset="0"/>
              </a:rPr>
              <a:t>dalla data di maturazione dei </a:t>
            </a:r>
            <a:r>
              <a:rPr lang="it-IT" dirty="0" smtClean="0">
                <a:solidFill>
                  <a:schemeClr val="bg1"/>
                </a:solidFill>
                <a:latin typeface="+mj-lt"/>
                <a:cs typeface="Arial" panose="020B0604020202020204" pitchFamily="34" charset="0"/>
              </a:rPr>
              <a:t>requisiti</a:t>
            </a:r>
            <a:endParaRPr lang="it-IT" dirty="0">
              <a:solidFill>
                <a:schemeClr val="bg1"/>
              </a:solidFill>
              <a:latin typeface="+mj-lt"/>
              <a:cs typeface="Arial" panose="020B0604020202020204" pitchFamily="34" charset="0"/>
            </a:endParaRPr>
          </a:p>
        </p:txBody>
      </p:sp>
      <p:sp>
        <p:nvSpPr>
          <p:cNvPr id="10" name="Freccia a destra 9"/>
          <p:cNvSpPr/>
          <p:nvPr/>
        </p:nvSpPr>
        <p:spPr>
          <a:xfrm>
            <a:off x="595613" y="4108361"/>
            <a:ext cx="2250617" cy="528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01aprile 2019</a:t>
            </a:r>
            <a:endParaRPr lang="it-IT" b="1" dirty="0"/>
          </a:p>
        </p:txBody>
      </p:sp>
      <p:sp>
        <p:nvSpPr>
          <p:cNvPr id="12" name="Rettangolo 11"/>
          <p:cNvSpPr/>
          <p:nvPr/>
        </p:nvSpPr>
        <p:spPr>
          <a:xfrm>
            <a:off x="3020095" y="4188130"/>
            <a:ext cx="6894490" cy="584775"/>
          </a:xfrm>
          <a:prstGeom prst="rect">
            <a:avLst/>
          </a:prstGeom>
        </p:spPr>
        <p:txBody>
          <a:bodyPr wrap="square">
            <a:spAutoFit/>
          </a:bodyPr>
          <a:lstStyle/>
          <a:p>
            <a:r>
              <a:rPr lang="it-IT" sz="1600" dirty="0">
                <a:solidFill>
                  <a:srgbClr val="000000"/>
                </a:solidFill>
                <a:latin typeface="+mj-lt"/>
                <a:cs typeface="Arial" panose="020B0604020202020204" pitchFamily="34" charset="0"/>
              </a:rPr>
              <a:t>Per coloro che hanno perfezionato i requisiti entro il 31 dicembre 2018</a:t>
            </a:r>
            <a:endParaRPr lang="it-IT" sz="1600" dirty="0">
              <a:latin typeface="+mj-lt"/>
              <a:cs typeface="Arial" panose="020B0604020202020204" pitchFamily="34" charset="0"/>
            </a:endParaRPr>
          </a:p>
        </p:txBody>
      </p:sp>
      <p:sp>
        <p:nvSpPr>
          <p:cNvPr id="14" name="Rettangolo 13"/>
          <p:cNvSpPr/>
          <p:nvPr/>
        </p:nvSpPr>
        <p:spPr>
          <a:xfrm>
            <a:off x="2744272" y="4989702"/>
            <a:ext cx="670345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600" dirty="0" smtClean="0">
              <a:solidFill>
                <a:schemeClr val="tx1"/>
              </a:solidFill>
              <a:latin typeface="Arial" panose="020B0604020202020204" pitchFamily="34" charset="0"/>
              <a:cs typeface="Arial" panose="020B0604020202020204" pitchFamily="34" charset="0"/>
            </a:endParaRPr>
          </a:p>
          <a:p>
            <a:pPr algn="ctr"/>
            <a:r>
              <a:rPr lang="it-IT" sz="1600" dirty="0">
                <a:solidFill>
                  <a:schemeClr val="bg1"/>
                </a:solidFill>
                <a:latin typeface="+mj-lt"/>
                <a:cs typeface="Arial" panose="020B0604020202020204" pitchFamily="34" charset="0"/>
              </a:rPr>
              <a:t>C</a:t>
            </a:r>
            <a:r>
              <a:rPr lang="it-IT" sz="1600" dirty="0" smtClean="0">
                <a:solidFill>
                  <a:schemeClr val="bg1"/>
                </a:solidFill>
                <a:latin typeface="+mj-lt"/>
                <a:cs typeface="Arial" panose="020B0604020202020204" pitchFamily="34" charset="0"/>
              </a:rPr>
              <a:t>oloro che perfezioneranno il requisito dopo il 1</a:t>
            </a:r>
            <a:r>
              <a:rPr lang="it-IT" sz="1600" dirty="0">
                <a:solidFill>
                  <a:schemeClr val="bg1"/>
                </a:solidFill>
                <a:latin typeface="+mj-lt"/>
                <a:cs typeface="Arial" panose="020B0604020202020204" pitchFamily="34" charset="0"/>
              </a:rPr>
              <a:t>° gennaio 2019 possono accedere alla pensione </a:t>
            </a:r>
            <a:r>
              <a:rPr lang="it-IT" sz="1600" b="1" dirty="0">
                <a:solidFill>
                  <a:schemeClr val="bg1"/>
                </a:solidFill>
                <a:latin typeface="+mj-lt"/>
                <a:cs typeface="Arial" panose="020B0604020202020204" pitchFamily="34" charset="0"/>
              </a:rPr>
              <a:t>decorsi 3 mesi </a:t>
            </a:r>
            <a:r>
              <a:rPr lang="it-IT" sz="1600" dirty="0">
                <a:solidFill>
                  <a:schemeClr val="bg1"/>
                </a:solidFill>
                <a:latin typeface="+mj-lt"/>
                <a:cs typeface="Arial" panose="020B0604020202020204" pitchFamily="34" charset="0"/>
              </a:rPr>
              <a:t>dalla data di maturazione dei requisiti. </a:t>
            </a:r>
          </a:p>
          <a:p>
            <a:pPr algn="ctr"/>
            <a:r>
              <a:rPr lang="it-IT" sz="1600" dirty="0" smtClean="0">
                <a:solidFill>
                  <a:schemeClr val="tx1"/>
                </a:solidFill>
                <a:latin typeface="Arial" panose="020B0604020202020204" pitchFamily="34" charset="0"/>
                <a:cs typeface="Arial" panose="020B0604020202020204" pitchFamily="34" charset="0"/>
              </a:rPr>
              <a:t> </a:t>
            </a:r>
            <a:endParaRPr lang="it-IT"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93440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arrotondato 1"/>
          <p:cNvSpPr/>
          <p:nvPr/>
        </p:nvSpPr>
        <p:spPr>
          <a:xfrm>
            <a:off x="2648754" y="2046763"/>
            <a:ext cx="6581104" cy="122017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Per i dipendenti </a:t>
            </a:r>
            <a:r>
              <a:rPr lang="it-IT" b="1" dirty="0"/>
              <a:t>delle pubbliche amministrazioni di cui all’articolo 1, comma 2, del decreto legislativo 165/2001 </a:t>
            </a:r>
            <a:endParaRPr lang="it-IT" b="1" dirty="0">
              <a:solidFill>
                <a:schemeClr val="bg1"/>
              </a:solidFill>
              <a:latin typeface="Calibri" panose="020F0502020204030204" pitchFamily="34" charset="0"/>
            </a:endParaRPr>
          </a:p>
        </p:txBody>
      </p:sp>
      <p:pic>
        <p:nvPicPr>
          <p:cNvPr id="3" name="Immagin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214" y="1346127"/>
            <a:ext cx="599974" cy="797612"/>
          </a:xfrm>
          <a:prstGeom prst="rect">
            <a:avLst/>
          </a:prstGeom>
        </p:spPr>
      </p:pic>
      <p:sp>
        <p:nvSpPr>
          <p:cNvPr id="6" name="Freccia a destra 5"/>
          <p:cNvSpPr/>
          <p:nvPr/>
        </p:nvSpPr>
        <p:spPr>
          <a:xfrm>
            <a:off x="953036" y="3657230"/>
            <a:ext cx="2250617" cy="52887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01agosto 2019</a:t>
            </a:r>
            <a:endParaRPr lang="it-IT" b="1" dirty="0"/>
          </a:p>
        </p:txBody>
      </p:sp>
      <p:sp>
        <p:nvSpPr>
          <p:cNvPr id="7" name="Rettangolo 6"/>
          <p:cNvSpPr/>
          <p:nvPr/>
        </p:nvSpPr>
        <p:spPr>
          <a:xfrm>
            <a:off x="2361125" y="4849230"/>
            <a:ext cx="7469747" cy="11712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1600" dirty="0" smtClean="0"/>
              <a:t>dal </a:t>
            </a:r>
            <a:r>
              <a:rPr lang="it-IT" sz="1600" dirty="0"/>
              <a:t>30 gennaio </a:t>
            </a:r>
            <a:r>
              <a:rPr lang="it-IT" sz="1600" dirty="0" smtClean="0"/>
              <a:t>2019 potranno </a:t>
            </a:r>
            <a:r>
              <a:rPr lang="it-IT" sz="1600" dirty="0"/>
              <a:t>accedere al pensionamento </a:t>
            </a:r>
            <a:r>
              <a:rPr lang="it-IT" sz="1600" b="1" dirty="0"/>
              <a:t>trascorsi 6 mesi</a:t>
            </a:r>
            <a:r>
              <a:rPr lang="it-IT" sz="1600" dirty="0"/>
              <a:t> dalla data di maturazione dei requisiti, comunque non prima del 1° agosto 2019. </a:t>
            </a:r>
          </a:p>
        </p:txBody>
      </p:sp>
      <p:sp>
        <p:nvSpPr>
          <p:cNvPr id="8" name="Rettangolo 7"/>
          <p:cNvSpPr/>
          <p:nvPr/>
        </p:nvSpPr>
        <p:spPr>
          <a:xfrm>
            <a:off x="3382851" y="3598499"/>
            <a:ext cx="6096000" cy="646331"/>
          </a:xfrm>
          <a:prstGeom prst="rect">
            <a:avLst/>
          </a:prstGeom>
        </p:spPr>
        <p:txBody>
          <a:bodyPr>
            <a:spAutoFit/>
          </a:bodyPr>
          <a:lstStyle/>
          <a:p>
            <a:r>
              <a:rPr lang="it-IT" dirty="0"/>
              <a:t>Per coloro che entro il 29 gennaio 2019 (data di entrata in vigore del decreto)</a:t>
            </a:r>
          </a:p>
        </p:txBody>
      </p:sp>
      <p:sp>
        <p:nvSpPr>
          <p:cNvPr id="9" name="Rettangolo 8"/>
          <p:cNvSpPr/>
          <p:nvPr/>
        </p:nvSpPr>
        <p:spPr>
          <a:xfrm>
            <a:off x="4329447" y="527963"/>
            <a:ext cx="3219717"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latin typeface="+mj-lt"/>
                <a:cs typeface="Arial" panose="020B0604020202020204" pitchFamily="34" charset="0"/>
              </a:rPr>
              <a:t>Finestre di pensionamento</a:t>
            </a:r>
          </a:p>
          <a:p>
            <a:pPr algn="ctr"/>
            <a:r>
              <a:rPr lang="it-IT" b="1" dirty="0" smtClean="0">
                <a:latin typeface="+mj-lt"/>
                <a:cs typeface="Arial" panose="020B0604020202020204" pitchFamily="34" charset="0"/>
              </a:rPr>
              <a:t>PUBBLICI</a:t>
            </a:r>
            <a:endParaRPr lang="it-IT" b="1" dirty="0">
              <a:latin typeface="+mj-lt"/>
              <a:cs typeface="Arial" panose="020B0604020202020204" pitchFamily="34" charset="0"/>
            </a:endParaRPr>
          </a:p>
        </p:txBody>
      </p:sp>
    </p:spTree>
    <p:extLst>
      <p:ext uri="{BB962C8B-B14F-4D97-AF65-F5344CB8AC3E}">
        <p14:creationId xmlns:p14="http://schemas.microsoft.com/office/powerpoint/2010/main" val="17707996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214" y="1346127"/>
            <a:ext cx="599974" cy="797612"/>
          </a:xfrm>
          <a:prstGeom prst="rect">
            <a:avLst/>
          </a:prstGeom>
        </p:spPr>
      </p:pic>
      <p:sp>
        <p:nvSpPr>
          <p:cNvPr id="4" name="Rettangolo 3"/>
          <p:cNvSpPr/>
          <p:nvPr/>
        </p:nvSpPr>
        <p:spPr>
          <a:xfrm>
            <a:off x="2378298" y="3681804"/>
            <a:ext cx="7280856" cy="2585323"/>
          </a:xfrm>
          <a:prstGeom prst="rect">
            <a:avLst/>
          </a:prstGeom>
        </p:spPr>
        <p:txBody>
          <a:bodyPr wrap="square">
            <a:spAutoFit/>
          </a:bodyPr>
          <a:lstStyle/>
          <a:p>
            <a:pPr algn="just"/>
            <a:r>
              <a:rPr lang="it-IT" dirty="0">
                <a:solidFill>
                  <a:srgbClr val="000000"/>
                </a:solidFill>
                <a:latin typeface="+mj-lt"/>
              </a:rPr>
              <a:t>Per il personale del </a:t>
            </a:r>
            <a:r>
              <a:rPr lang="it-IT" b="1" dirty="0">
                <a:solidFill>
                  <a:srgbClr val="000000"/>
                </a:solidFill>
                <a:latin typeface="+mj-lt"/>
              </a:rPr>
              <a:t>comparto scuola ed AFAM </a:t>
            </a:r>
            <a:r>
              <a:rPr lang="it-IT" dirty="0">
                <a:solidFill>
                  <a:srgbClr val="000000"/>
                </a:solidFill>
                <a:latin typeface="+mj-lt"/>
              </a:rPr>
              <a:t>si applicano le specifiche disposizioni di cui all’articolo 59, comma 9, della legge 449/1997: la decorrenza viene quindi fissata dall’inizio dell’anno scolastico o accademico (1° settembre, 1° novembre) dello stesso anno di maturazione dei requisiti. In sede di prima applicazione, il relativo personale a tempo indeterminato può presentare domanda di cessazione dal servizio entro il 28 febbraio 2019 con effetti dall’inizio dell’anno scolastico o accademico (1.9.2019 o 1.11.2019</a:t>
            </a:r>
            <a:r>
              <a:rPr lang="it-IT" dirty="0" smtClean="0">
                <a:solidFill>
                  <a:srgbClr val="000000"/>
                </a:solidFill>
                <a:latin typeface="+mj-lt"/>
              </a:rPr>
              <a:t>)</a:t>
            </a:r>
            <a:endParaRPr lang="it-IT" dirty="0">
              <a:latin typeface="+mj-lt"/>
            </a:endParaRPr>
          </a:p>
        </p:txBody>
      </p:sp>
      <p:sp>
        <p:nvSpPr>
          <p:cNvPr id="5" name="Rettangolo 4"/>
          <p:cNvSpPr/>
          <p:nvPr/>
        </p:nvSpPr>
        <p:spPr>
          <a:xfrm>
            <a:off x="2378298" y="1056068"/>
            <a:ext cx="6958886" cy="2031325"/>
          </a:xfrm>
          <a:prstGeom prst="rect">
            <a:avLst/>
          </a:prstGeom>
        </p:spPr>
        <p:txBody>
          <a:bodyPr wrap="square">
            <a:spAutoFit/>
          </a:bodyPr>
          <a:lstStyle/>
          <a:p>
            <a:pPr algn="just"/>
            <a:r>
              <a:rPr lang="it-IT" dirty="0" smtClean="0">
                <a:solidFill>
                  <a:srgbClr val="000000"/>
                </a:solidFill>
                <a:latin typeface="+mj-lt"/>
              </a:rPr>
              <a:t>Ai lavoratori iscritti alla gestione dei </a:t>
            </a:r>
            <a:r>
              <a:rPr lang="it-IT" b="1" dirty="0" smtClean="0">
                <a:solidFill>
                  <a:srgbClr val="000000"/>
                </a:solidFill>
                <a:latin typeface="+mj-lt"/>
              </a:rPr>
              <a:t>dipendenti pubblici </a:t>
            </a:r>
            <a:r>
              <a:rPr lang="it-IT" dirty="0" smtClean="0">
                <a:solidFill>
                  <a:srgbClr val="000000"/>
                </a:solidFill>
                <a:latin typeface="+mj-lt"/>
              </a:rPr>
              <a:t>che </a:t>
            </a:r>
            <a:r>
              <a:rPr lang="it-IT" dirty="0">
                <a:solidFill>
                  <a:srgbClr val="000000"/>
                </a:solidFill>
                <a:latin typeface="+mj-lt"/>
              </a:rPr>
              <a:t>hanno un </a:t>
            </a:r>
            <a:r>
              <a:rPr lang="it-IT" b="1" dirty="0">
                <a:solidFill>
                  <a:srgbClr val="000000"/>
                </a:solidFill>
                <a:latin typeface="+mj-lt"/>
              </a:rPr>
              <a:t>rapporto di lavoro di natura </a:t>
            </a:r>
            <a:r>
              <a:rPr lang="it-IT" b="1" dirty="0" smtClean="0">
                <a:solidFill>
                  <a:srgbClr val="000000"/>
                </a:solidFill>
                <a:latin typeface="+mj-lt"/>
              </a:rPr>
              <a:t>privatistica </a:t>
            </a:r>
            <a:r>
              <a:rPr lang="it-IT" dirty="0">
                <a:solidFill>
                  <a:srgbClr val="000000"/>
                </a:solidFill>
                <a:latin typeface="+mj-lt"/>
              </a:rPr>
              <a:t>(ad esempio dipendenti ex IPAABB, ex municipalizzate, etc.), nonché gli iscritti all’ex </a:t>
            </a:r>
            <a:r>
              <a:rPr lang="it-IT" dirty="0" err="1">
                <a:solidFill>
                  <a:srgbClr val="000000"/>
                </a:solidFill>
                <a:latin typeface="+mj-lt"/>
              </a:rPr>
              <a:t>Ipost</a:t>
            </a:r>
            <a:r>
              <a:rPr lang="it-IT" dirty="0">
                <a:solidFill>
                  <a:srgbClr val="000000"/>
                </a:solidFill>
                <a:latin typeface="+mj-lt"/>
              </a:rPr>
              <a:t> e al Fondo Ferrovie dello Stato, non compresi nell’art. 1, comma 2 del </a:t>
            </a:r>
            <a:r>
              <a:rPr lang="it-IT" dirty="0" err="1">
                <a:solidFill>
                  <a:srgbClr val="000000"/>
                </a:solidFill>
                <a:latin typeface="+mj-lt"/>
              </a:rPr>
              <a:t>D.lgs</a:t>
            </a:r>
            <a:r>
              <a:rPr lang="it-IT" dirty="0">
                <a:solidFill>
                  <a:srgbClr val="000000"/>
                </a:solidFill>
                <a:latin typeface="+mj-lt"/>
              </a:rPr>
              <a:t> 165/2001, non si applicano le decorrenze e le disposizioni previste per i lavoratori del settore pubblico sopra citate </a:t>
            </a:r>
            <a:endParaRPr lang="it-IT" dirty="0">
              <a:latin typeface="+mj-lt"/>
            </a:endParaRPr>
          </a:p>
        </p:txBody>
      </p:sp>
    </p:spTree>
    <p:extLst>
      <p:ext uri="{BB962C8B-B14F-4D97-AF65-F5344CB8AC3E}">
        <p14:creationId xmlns:p14="http://schemas.microsoft.com/office/powerpoint/2010/main" val="1059627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stretch>
            <a:fillRect/>
          </a:stretch>
        </p:blipFill>
        <p:spPr>
          <a:xfrm>
            <a:off x="2137894" y="475916"/>
            <a:ext cx="8706118" cy="5828881"/>
          </a:xfrm>
          <a:prstGeom prst="rect">
            <a:avLst/>
          </a:prstGeom>
        </p:spPr>
      </p:pic>
      <p:pic>
        <p:nvPicPr>
          <p:cNvPr id="3" name="Immagin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Tree>
    <p:extLst>
      <p:ext uri="{BB962C8B-B14F-4D97-AF65-F5344CB8AC3E}">
        <p14:creationId xmlns:p14="http://schemas.microsoft.com/office/powerpoint/2010/main" val="2704424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e 1"/>
          <p:cNvSpPr/>
          <p:nvPr/>
        </p:nvSpPr>
        <p:spPr>
          <a:xfrm>
            <a:off x="4114798" y="360609"/>
            <a:ext cx="3799269" cy="1648496"/>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it-IT" b="1" dirty="0" smtClean="0"/>
              <a:t>CUMULO </a:t>
            </a:r>
          </a:p>
          <a:p>
            <a:pPr algn="ctr"/>
            <a:r>
              <a:rPr lang="it-IT" b="1" dirty="0" smtClean="0"/>
              <a:t>PENSIONE QUOTA100 LAVORO</a:t>
            </a:r>
            <a:endParaRPr lang="it-IT" b="1" dirty="0"/>
          </a:p>
        </p:txBody>
      </p:sp>
      <p:sp>
        <p:nvSpPr>
          <p:cNvPr id="3" name="Rettangolo arrotondato 2"/>
          <p:cNvSpPr/>
          <p:nvPr/>
        </p:nvSpPr>
        <p:spPr>
          <a:xfrm>
            <a:off x="1275008" y="2144332"/>
            <a:ext cx="9478850" cy="4713668"/>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just"/>
            <a:r>
              <a:rPr lang="it-IT" dirty="0"/>
              <a:t>Questo trattamento pensionistico non è cumulabile con i redditi da lavoro dipendente o autonomo - ad eccezione di quelli derivanti da lavoro autonomo occasionale, nel limite di 5.000 euro lordi annui - fino alla maturazione dei requisiti per l’accesso alla pensione di vecchiaia. A tal fine, l’INPS precisa che in caso di pensione “quota 100” conseguita in cumulo legge 228/2012, </a:t>
            </a:r>
            <a:endParaRPr lang="it-IT" dirty="0" smtClean="0"/>
          </a:p>
          <a:p>
            <a:pPr algn="just"/>
            <a:endParaRPr lang="it-IT" dirty="0"/>
          </a:p>
          <a:p>
            <a:pPr algn="just"/>
            <a:r>
              <a:rPr lang="it-IT" dirty="0" smtClean="0"/>
              <a:t>«</a:t>
            </a:r>
            <a:r>
              <a:rPr lang="it-IT" i="1" dirty="0" smtClean="0"/>
              <a:t>si </a:t>
            </a:r>
            <a:r>
              <a:rPr lang="it-IT" i="1" dirty="0"/>
              <a:t>deve tener conto del requisito anagrafico per la pensione di vecchiaia previsto dalla gestione interessata al cumulo nella quale risulta maturato il relativo requisito contributivo, considerando la sola contribuzione versata nella medesima </a:t>
            </a:r>
            <a:r>
              <a:rPr lang="it-IT" i="1" dirty="0" smtClean="0"/>
              <a:t>gestione»</a:t>
            </a:r>
          </a:p>
          <a:p>
            <a:pPr algn="just"/>
            <a:r>
              <a:rPr lang="it-IT" b="1" dirty="0"/>
              <a:t>La circolare precisa che il conseguimento di redditi derivanti da qualsiasi attività lavorativa, svolta anche all’estero, comporta la sospensione dell’erogazione della pensione nell’anno di produzione di detti redditi </a:t>
            </a:r>
            <a:endParaRPr lang="it-IT" i="1" dirty="0"/>
          </a:p>
          <a:p>
            <a:pPr algn="just"/>
            <a:endParaRPr lang="it-IT" dirty="0"/>
          </a:p>
        </p:txBody>
      </p:sp>
      <p:pic>
        <p:nvPicPr>
          <p:cNvPr id="5" name="Immagin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Tree>
    <p:extLst>
      <p:ext uri="{BB962C8B-B14F-4D97-AF65-F5344CB8AC3E}">
        <p14:creationId xmlns:p14="http://schemas.microsoft.com/office/powerpoint/2010/main" val="4726558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0335" y="1384764"/>
            <a:ext cx="599974" cy="797612"/>
          </a:xfrm>
          <a:prstGeom prst="rect">
            <a:avLst/>
          </a:prstGeom>
        </p:spPr>
      </p:pic>
      <p:sp>
        <p:nvSpPr>
          <p:cNvPr id="3" name="Rettangolo 2"/>
          <p:cNvSpPr/>
          <p:nvPr/>
        </p:nvSpPr>
        <p:spPr>
          <a:xfrm>
            <a:off x="2562898" y="882334"/>
            <a:ext cx="6233374" cy="9012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LE DISPOSIZIONI DI «QUOTA 100» NON SI APPLICANO</a:t>
            </a:r>
            <a:endParaRPr lang="it-IT" b="1" dirty="0"/>
          </a:p>
        </p:txBody>
      </p:sp>
      <p:sp>
        <p:nvSpPr>
          <p:cNvPr id="5" name="Rettangolo 4"/>
          <p:cNvSpPr/>
          <p:nvPr/>
        </p:nvSpPr>
        <p:spPr>
          <a:xfrm>
            <a:off x="1983348" y="2516369"/>
            <a:ext cx="7598534" cy="1754326"/>
          </a:xfrm>
          <a:prstGeom prst="rect">
            <a:avLst/>
          </a:prstGeom>
        </p:spPr>
        <p:txBody>
          <a:bodyPr wrap="square">
            <a:spAutoFit/>
          </a:bodyPr>
          <a:lstStyle/>
          <a:p>
            <a:pPr algn="just"/>
            <a:r>
              <a:rPr lang="it-IT" dirty="0">
                <a:solidFill>
                  <a:srgbClr val="000000"/>
                </a:solidFill>
                <a:latin typeface="+mj-lt"/>
              </a:rPr>
              <a:t>per il conseguimento della prestazione di cui all’articolo 4, commi 1 e 2, della legge 92/2012 </a:t>
            </a:r>
            <a:r>
              <a:rPr lang="it-IT" dirty="0" smtClean="0">
                <a:solidFill>
                  <a:srgbClr val="000000"/>
                </a:solidFill>
                <a:latin typeface="+mj-lt"/>
              </a:rPr>
              <a:t>, nonché </a:t>
            </a:r>
            <a:r>
              <a:rPr lang="it-IT" dirty="0">
                <a:solidFill>
                  <a:srgbClr val="000000"/>
                </a:solidFill>
                <a:latin typeface="+mj-lt"/>
              </a:rPr>
              <a:t>alle prestazioni erogate ai sensi dell'articolo 26, comma 9, lettera b), e dell’articolo 27, comma 5, </a:t>
            </a:r>
            <a:r>
              <a:rPr lang="it-IT" dirty="0" err="1">
                <a:solidFill>
                  <a:srgbClr val="000000"/>
                </a:solidFill>
                <a:latin typeface="+mj-lt"/>
              </a:rPr>
              <a:t>lett</a:t>
            </a:r>
            <a:r>
              <a:rPr lang="it-IT" dirty="0">
                <a:solidFill>
                  <a:srgbClr val="000000"/>
                </a:solidFill>
                <a:latin typeface="+mj-lt"/>
              </a:rPr>
              <a:t>. f), del decreto legislativo 148/2015 (prestazioni integrative e assegni straordinari per il sostegno al reddito nei processi di agevolazione all’esodo). </a:t>
            </a:r>
            <a:endParaRPr lang="it-IT" dirty="0">
              <a:latin typeface="+mj-lt"/>
            </a:endParaRPr>
          </a:p>
        </p:txBody>
      </p:sp>
      <p:sp>
        <p:nvSpPr>
          <p:cNvPr id="6" name="Freccia a destra 5"/>
          <p:cNvSpPr/>
          <p:nvPr/>
        </p:nvSpPr>
        <p:spPr>
          <a:xfrm>
            <a:off x="730322" y="301271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p:cNvSpPr/>
          <p:nvPr/>
        </p:nvSpPr>
        <p:spPr>
          <a:xfrm>
            <a:off x="730322" y="5135585"/>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7"/>
          <p:cNvSpPr/>
          <p:nvPr/>
        </p:nvSpPr>
        <p:spPr>
          <a:xfrm>
            <a:off x="1983348" y="5003494"/>
            <a:ext cx="8010657" cy="1200329"/>
          </a:xfrm>
          <a:prstGeom prst="rect">
            <a:avLst/>
          </a:prstGeom>
        </p:spPr>
        <p:txBody>
          <a:bodyPr wrap="square">
            <a:spAutoFit/>
          </a:bodyPr>
          <a:lstStyle/>
          <a:p>
            <a:r>
              <a:rPr lang="it-IT" dirty="0">
                <a:solidFill>
                  <a:srgbClr val="000000"/>
                </a:solidFill>
                <a:latin typeface="+mj-lt"/>
              </a:rPr>
              <a:t>al personale militare delle Forze armate, al personale delle Forze di polizia e di polizia penitenziaria, nonché al personale operativo del Corpo nazionale dei vigili del fuoco e al personale della Guardia di Finanza. </a:t>
            </a:r>
            <a:endParaRPr lang="it-IT" dirty="0">
              <a:latin typeface="+mj-lt"/>
            </a:endParaRPr>
          </a:p>
        </p:txBody>
      </p:sp>
    </p:spTree>
    <p:extLst>
      <p:ext uri="{BB962C8B-B14F-4D97-AF65-F5344CB8AC3E}">
        <p14:creationId xmlns:p14="http://schemas.microsoft.com/office/powerpoint/2010/main" val="2382360766"/>
      </p:ext>
    </p:extLst>
  </p:cSld>
  <p:clrMapOvr>
    <a:masterClrMapping/>
  </p:clrMapOvr>
  <p:timing>
    <p:tnLst>
      <p:par>
        <p:cTn id="1" dur="indefinite" restart="never" nodeType="tmRoot"/>
      </p:par>
    </p:tnLst>
  </p:timing>
</p:sld>
</file>

<file path=ppt/theme/theme1.xml><?xml version="1.0" encoding="utf-8"?>
<a:theme xmlns:a="http://schemas.openxmlformats.org/drawingml/2006/main" name="Fil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460</TotalTime>
  <Words>1342</Words>
  <Application>Microsoft Office PowerPoint</Application>
  <PresentationFormat>Widescreen</PresentationFormat>
  <Paragraphs>179</Paragraphs>
  <Slides>25</Slides>
  <Notes>0</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25</vt:i4>
      </vt:variant>
    </vt:vector>
  </HeadingPairs>
  <TitlesOfParts>
    <vt:vector size="33" baseType="lpstr">
      <vt:lpstr>Arial Unicode MS</vt:lpstr>
      <vt:lpstr>Arial</vt:lpstr>
      <vt:lpstr>Calibri</vt:lpstr>
      <vt:lpstr>Century Gothic</vt:lpstr>
      <vt:lpstr>Liberation Serif</vt:lpstr>
      <vt:lpstr>Lucida Sans</vt:lpstr>
      <vt:lpstr>Wingdings 3</vt:lpstr>
      <vt:lpstr>Filo</vt:lpstr>
      <vt:lpstr>Disposizioni urgenti in materia di reddito di cittadinanza e di pensioni. Decreto-Legge n. 4 del 28 gennaio 2019 (Gazzetta Ufficiale n° 23 del 28/01/2019).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Disposizioni urgenti in materia di reddito di cittadinanza e di pensioni. Decreto-Legge n. 4 del 28 gennaio 2019 (Gazzetta Ufficiale n° 23 del 28/01/2019).</dc:title>
  <dc:creator>Cigna Ezio</dc:creator>
  <cp:lastModifiedBy>Cigna Ezio</cp:lastModifiedBy>
  <cp:revision>38</cp:revision>
  <dcterms:created xsi:type="dcterms:W3CDTF">2019-02-05T23:00:02Z</dcterms:created>
  <dcterms:modified xsi:type="dcterms:W3CDTF">2019-02-07T00:33:03Z</dcterms:modified>
</cp:coreProperties>
</file>